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353" r:id="rId4"/>
    <p:sldId id="354" r:id="rId5"/>
    <p:sldId id="355" r:id="rId6"/>
    <p:sldId id="357" r:id="rId7"/>
    <p:sldId id="356" r:id="rId8"/>
    <p:sldId id="322" r:id="rId9"/>
    <p:sldId id="358" r:id="rId10"/>
    <p:sldId id="359" r:id="rId11"/>
    <p:sldId id="371" r:id="rId12"/>
    <p:sldId id="381" r:id="rId13"/>
    <p:sldId id="370" r:id="rId14"/>
    <p:sldId id="362" r:id="rId15"/>
    <p:sldId id="368" r:id="rId16"/>
    <p:sldId id="366" r:id="rId17"/>
    <p:sldId id="367" r:id="rId18"/>
    <p:sldId id="369" r:id="rId19"/>
    <p:sldId id="372" r:id="rId20"/>
    <p:sldId id="373" r:id="rId21"/>
    <p:sldId id="374" r:id="rId22"/>
    <p:sldId id="375" r:id="rId23"/>
    <p:sldId id="380" r:id="rId24"/>
    <p:sldId id="383" r:id="rId25"/>
    <p:sldId id="382" r:id="rId26"/>
    <p:sldId id="384" r:id="rId27"/>
    <p:sldId id="377" r:id="rId28"/>
    <p:sldId id="363" r:id="rId29"/>
    <p:sldId id="364" r:id="rId30"/>
    <p:sldId id="365" r:id="rId31"/>
    <p:sldId id="378" r:id="rId32"/>
    <p:sldId id="385" r:id="rId33"/>
    <p:sldId id="386" r:id="rId3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9644"/>
    <a:srgbClr val="F1C60D"/>
    <a:srgbClr val="000099"/>
    <a:srgbClr val="005C2A"/>
    <a:srgbClr val="007E3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538" y="-10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E2F60-9352-4535-B4F6-6729755A5AC7}" type="datetimeFigureOut">
              <a:rPr lang="cs-CZ"/>
              <a:pPr>
                <a:defRPr/>
              </a:pPr>
              <a:t>27.4.2013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1ED55-74E1-4B09-9DF5-9397D8779EC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F60B0-46E9-4A80-98E1-08D243692BB2}" type="datetimeFigureOut">
              <a:rPr lang="cs-CZ"/>
              <a:pPr>
                <a:defRPr/>
              </a:pPr>
              <a:t>27.4.2013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18C7E-B12E-472A-B8A0-7F1A30EE898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AB54D-0246-45C9-8384-B386F2A210C1}" type="datetimeFigureOut">
              <a:rPr lang="cs-CZ"/>
              <a:pPr>
                <a:defRPr/>
              </a:pPr>
              <a:t>27.4.2013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16045-B92C-41CD-9A54-F57D18F3307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3B02B-CC96-4935-A150-850110C9D811}" type="datetimeFigureOut">
              <a:rPr lang="cs-CZ"/>
              <a:pPr>
                <a:defRPr/>
              </a:pPr>
              <a:t>27.4.2013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00567-1D95-42A5-A6C9-C481BD1E48D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61D44-7983-476B-8DC0-82CA06A54470}" type="datetimeFigureOut">
              <a:rPr lang="cs-CZ"/>
              <a:pPr>
                <a:defRPr/>
              </a:pPr>
              <a:t>27.4.2013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3D91A-0DA6-44F4-AFDD-89EC3014FA3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BF128-128D-4E64-BD44-FFF52EE616B9}" type="datetimeFigureOut">
              <a:rPr lang="cs-CZ"/>
              <a:pPr>
                <a:defRPr/>
              </a:pPr>
              <a:t>27.4.2013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7C7DA-6C62-4BCF-AE49-038D42DB0DD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5A2DD-F628-47D5-83B1-DF85C803E40D}" type="datetimeFigureOut">
              <a:rPr lang="cs-CZ"/>
              <a:pPr>
                <a:defRPr/>
              </a:pPr>
              <a:t>27.4.2013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3E774-7790-4129-B6F1-897BE5DB2DE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2CADC-AB18-4593-9F05-89B74CC3352B}" type="datetimeFigureOut">
              <a:rPr lang="cs-CZ"/>
              <a:pPr>
                <a:defRPr/>
              </a:pPr>
              <a:t>27.4.2013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FBF4F-521E-4217-9C82-A177143B517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E1315-5C48-4DEE-B195-9E5952516602}" type="datetimeFigureOut">
              <a:rPr lang="cs-CZ"/>
              <a:pPr>
                <a:defRPr/>
              </a:pPr>
              <a:t>27.4.2013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0BD4-BA5D-428C-A1AC-D4937DE971D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210CE-A774-4B9B-8399-D4D2BD2B39E0}" type="datetimeFigureOut">
              <a:rPr lang="cs-CZ"/>
              <a:pPr>
                <a:defRPr/>
              </a:pPr>
              <a:t>27.4.2013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0D5CC-96AD-42DB-8C57-1BA74C0D0AB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C2771-D867-48C0-A647-ECA1D05A9CFA}" type="datetimeFigureOut">
              <a:rPr lang="cs-CZ"/>
              <a:pPr>
                <a:defRPr/>
              </a:pPr>
              <a:t>27.4.2013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59B0B-F5C8-4D04-90A7-BCDC752BF33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2EF107FF-A55C-4061-A95D-13DF45AF939E}" type="datetimeFigureOut">
              <a:rPr lang="cs-CZ"/>
              <a:pPr>
                <a:defRPr/>
              </a:pPr>
              <a:t>27.4.2013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054A327-B374-4CC9-B2CC-2A8AE1C32EB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skripta.eu/index.php/Soubor:Obaly_mozku.pn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6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3707904" y="3140968"/>
            <a:ext cx="5214937" cy="642938"/>
          </a:xfrm>
        </p:spPr>
        <p:txBody>
          <a:bodyPr/>
          <a:lstStyle/>
          <a:p>
            <a:pPr eaLnBrk="1" hangingPunct="1"/>
            <a:r>
              <a:rPr lang="cs-CZ" sz="4000" b="1" dirty="0" smtClean="0">
                <a:solidFill>
                  <a:schemeClr val="tx1"/>
                </a:solidFill>
                <a:latin typeface="Arial" charset="0"/>
              </a:rPr>
              <a:t>Mgr. Marie Vilánková</a:t>
            </a:r>
          </a:p>
        </p:txBody>
      </p:sp>
      <p:sp>
        <p:nvSpPr>
          <p:cNvPr id="3076" name="Obdélník 13"/>
          <p:cNvSpPr>
            <a:spLocks noChangeArrowheads="1"/>
          </p:cNvSpPr>
          <p:nvPr/>
        </p:nvSpPr>
        <p:spPr bwMode="auto">
          <a:xfrm>
            <a:off x="0" y="6396038"/>
            <a:ext cx="2071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dirty="0">
                <a:solidFill>
                  <a:srgbClr val="000099"/>
                </a:solidFill>
                <a:latin typeface="Calibri" pitchFamily="34" charset="0"/>
              </a:rPr>
              <a:t>© ECC s.r.o.</a:t>
            </a:r>
          </a:p>
          <a:p>
            <a:pPr algn="ctr"/>
            <a:r>
              <a:rPr lang="cs-CZ" sz="1200" dirty="0">
                <a:solidFill>
                  <a:srgbClr val="000099"/>
                </a:solidFill>
                <a:latin typeface="Calibri" pitchFamily="34" charset="0"/>
              </a:rPr>
              <a:t>Všechna práva vyhrazena</a:t>
            </a:r>
          </a:p>
        </p:txBody>
      </p:sp>
      <p:pic>
        <p:nvPicPr>
          <p:cNvPr id="10" name="Obrázek 9" descr="ecc-mal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0"/>
            <a:ext cx="2123728" cy="1454358"/>
          </a:xfrm>
          <a:prstGeom prst="rect">
            <a:avLst/>
          </a:prstGeom>
        </p:spPr>
      </p:pic>
      <p:pic>
        <p:nvPicPr>
          <p:cNvPr id="13" name="Obrázek 12" descr="joal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93108" y="5373216"/>
            <a:ext cx="2691377" cy="1415293"/>
          </a:xfrm>
          <a:prstGeom prst="rect">
            <a:avLst/>
          </a:prstGeom>
        </p:spPr>
      </p:pic>
      <p:pic>
        <p:nvPicPr>
          <p:cNvPr id="20482" name="Picture 2" descr="http://www.3dscience.com/img/Products/3D_Models/Human_Anatomy/Male_System/Male_Nervous_3.0/supporting_images/Male-Nervous-System-ref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404664"/>
            <a:ext cx="2189097" cy="5949280"/>
          </a:xfrm>
          <a:prstGeom prst="rect">
            <a:avLst/>
          </a:prstGeom>
          <a:noFill/>
        </p:spPr>
      </p:pic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xfrm>
            <a:off x="2195737" y="1484313"/>
            <a:ext cx="6692676" cy="1470025"/>
          </a:xfr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/>
          <a:lstStyle/>
          <a:p>
            <a:pPr algn="r" eaLnBrk="1" hangingPunct="1"/>
            <a:r>
              <a:rPr lang="cs-CZ" sz="3800" b="1" i="1" dirty="0" smtClean="0"/>
              <a:t>Infekce nervového systému </a:t>
            </a:r>
            <a:endParaRPr lang="cs-CZ" sz="3800" b="1" dirty="0" smtClean="0">
              <a:latin typeface="Arial" charset="0"/>
            </a:endParaRPr>
          </a:p>
        </p:txBody>
      </p:sp>
      <p:pic>
        <p:nvPicPr>
          <p:cNvPr id="20488" name="Picture 8" descr="http://upload.wikimedia.org/wikipedia/commons/thumb/a/a6/NIA_human_brain_drawing.jpg/200px-NIA_human_brain_drawi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3861048"/>
            <a:ext cx="2160240" cy="2462675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579296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sz="2400" b="1" dirty="0" smtClean="0">
                <a:latin typeface="+mn-lt"/>
              </a:rPr>
              <a:t>Periferní, autonomní NS </a:t>
            </a:r>
            <a:r>
              <a:rPr lang="cs-CZ" sz="2400" dirty="0" smtClean="0">
                <a:latin typeface="+mn-lt"/>
              </a:rPr>
              <a:t>- obrovské množství </a:t>
            </a: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čidel </a:t>
            </a:r>
            <a:r>
              <a:rPr lang="cs-CZ" sz="2400" dirty="0" smtClean="0">
                <a:latin typeface="+mn-lt"/>
              </a:rPr>
              <a:t>(</a:t>
            </a:r>
            <a:r>
              <a:rPr lang="cs-CZ" sz="2400" dirty="0" err="1" smtClean="0">
                <a:latin typeface="+mn-lt"/>
              </a:rPr>
              <a:t>mechano</a:t>
            </a:r>
            <a:r>
              <a:rPr lang="cs-CZ" sz="2400" dirty="0" smtClean="0">
                <a:latin typeface="+mn-lt"/>
              </a:rPr>
              <a:t>, </a:t>
            </a:r>
            <a:r>
              <a:rPr lang="cs-CZ" sz="2400" dirty="0" err="1" smtClean="0">
                <a:latin typeface="+mn-lt"/>
              </a:rPr>
              <a:t>termo</a:t>
            </a:r>
            <a:r>
              <a:rPr lang="cs-CZ" sz="2400" dirty="0" smtClean="0">
                <a:latin typeface="+mn-lt"/>
              </a:rPr>
              <a:t>, noci, ASIS, </a:t>
            </a:r>
            <a:r>
              <a:rPr lang="cs-CZ" sz="2400" dirty="0" err="1" smtClean="0">
                <a:latin typeface="+mn-lt"/>
              </a:rPr>
              <a:t>baro</a:t>
            </a:r>
            <a:r>
              <a:rPr lang="cs-CZ" sz="2400" dirty="0" smtClean="0">
                <a:latin typeface="+mn-lt"/>
              </a:rPr>
              <a:t>.. receptory) rozmístěných po celém těle - reagují již při mírném poškození (stisk, napětí) - síla podráždění se překládá do frekvence impulsů</a:t>
            </a:r>
          </a:p>
          <a:p>
            <a:pPr>
              <a:spcBef>
                <a:spcPts val="0"/>
              </a:spcBef>
            </a:pPr>
            <a:r>
              <a:rPr lang="cs-CZ" sz="2400" b="1" dirty="0" smtClean="0">
                <a:latin typeface="+mn-lt"/>
              </a:rPr>
              <a:t>Aferentní dráhy </a:t>
            </a:r>
            <a:r>
              <a:rPr lang="cs-CZ" sz="2400" dirty="0" smtClean="0">
                <a:latin typeface="+mn-lt"/>
              </a:rPr>
              <a:t>- vedou impulsy do </a:t>
            </a: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neuronů v míše </a:t>
            </a:r>
            <a:r>
              <a:rPr lang="cs-CZ" sz="2400" dirty="0" smtClean="0">
                <a:latin typeface="+mn-lt"/>
              </a:rPr>
              <a:t>- zde „vedle sebe sedí“ neurony </a:t>
            </a:r>
            <a:r>
              <a:rPr lang="cs-CZ" sz="2400" dirty="0" err="1" smtClean="0">
                <a:latin typeface="+mn-lt"/>
              </a:rPr>
              <a:t>perif</a:t>
            </a:r>
            <a:r>
              <a:rPr lang="cs-CZ" sz="2400" dirty="0" smtClean="0">
                <a:latin typeface="+mn-lt"/>
              </a:rPr>
              <a:t>. a </a:t>
            </a:r>
            <a:r>
              <a:rPr lang="cs-CZ" sz="2400" dirty="0" err="1" smtClean="0">
                <a:latin typeface="+mn-lt"/>
              </a:rPr>
              <a:t>veget</a:t>
            </a:r>
            <a:r>
              <a:rPr lang="cs-CZ" sz="2400" dirty="0" smtClean="0">
                <a:latin typeface="+mn-lt"/>
              </a:rPr>
              <a:t>. NS - propojení (pokud zánětu a stálého dráždění - trvalé výběžky) - přenos vzruchu na jiná vlákna - </a:t>
            </a:r>
            <a:r>
              <a:rPr lang="cs-CZ" sz="2400" dirty="0" err="1" smtClean="0">
                <a:latin typeface="+mn-lt"/>
              </a:rPr>
              <a:t>haedovy</a:t>
            </a:r>
            <a:r>
              <a:rPr lang="cs-CZ" sz="2400" dirty="0" smtClean="0">
                <a:latin typeface="+mn-lt"/>
              </a:rPr>
              <a:t> zóny - projev patologií vnitřních orgánů vně</a:t>
            </a:r>
          </a:p>
          <a:p>
            <a:pPr>
              <a:spcBef>
                <a:spcPts val="0"/>
              </a:spcBef>
            </a:pPr>
            <a:r>
              <a:rPr lang="cs-CZ" sz="2400" b="1" dirty="0" smtClean="0">
                <a:latin typeface="+mn-lt"/>
              </a:rPr>
              <a:t>Mícha</a:t>
            </a:r>
            <a:r>
              <a:rPr lang="cs-CZ" sz="2400" dirty="0" smtClean="0">
                <a:latin typeface="+mn-lt"/>
              </a:rPr>
              <a:t> - zpracovávání (i potlačení) a další distribuce do mozku - prodloužená mícha, </a:t>
            </a:r>
            <a:r>
              <a:rPr lang="cs-CZ" sz="2400" dirty="0" err="1" smtClean="0">
                <a:latin typeface="+mn-lt"/>
              </a:rPr>
              <a:t>hypothalamus</a:t>
            </a:r>
            <a:r>
              <a:rPr lang="cs-CZ" sz="2400" dirty="0" smtClean="0">
                <a:latin typeface="+mn-lt"/>
              </a:rPr>
              <a:t>, amygdala…</a:t>
            </a:r>
          </a:p>
          <a:p>
            <a:pPr>
              <a:spcBef>
                <a:spcPts val="0"/>
              </a:spcBef>
            </a:pP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Mozek - spojení a zpracování všech podnětů </a:t>
            </a:r>
            <a:r>
              <a:rPr lang="cs-CZ" sz="2400" dirty="0" smtClean="0">
                <a:latin typeface="+mn-lt"/>
              </a:rPr>
              <a:t>- rozhodne, co udělá</a:t>
            </a:r>
          </a:p>
          <a:p>
            <a:pPr>
              <a:spcBef>
                <a:spcPts val="0"/>
              </a:spcBef>
            </a:pPr>
            <a:r>
              <a:rPr lang="cs-CZ" sz="2400" dirty="0" smtClean="0">
                <a:latin typeface="+mn-lt"/>
              </a:rPr>
              <a:t>Vyšle signály do těla - eferentní nervy - </a:t>
            </a:r>
            <a:r>
              <a:rPr lang="cs-CZ" sz="2400" b="1" dirty="0" smtClean="0">
                <a:latin typeface="+mn-lt"/>
              </a:rPr>
              <a:t>pohyb</a:t>
            </a:r>
            <a:r>
              <a:rPr lang="cs-CZ" sz="2400" dirty="0" smtClean="0">
                <a:latin typeface="+mn-lt"/>
              </a:rPr>
              <a:t> (</a:t>
            </a:r>
            <a:r>
              <a:rPr lang="cs-CZ" sz="2400" dirty="0" err="1" smtClean="0">
                <a:latin typeface="+mn-lt"/>
              </a:rPr>
              <a:t>perif</a:t>
            </a:r>
            <a:r>
              <a:rPr lang="cs-CZ" sz="2400" dirty="0" smtClean="0">
                <a:latin typeface="+mn-lt"/>
              </a:rPr>
              <a:t>. NS), </a:t>
            </a:r>
            <a:r>
              <a:rPr lang="cs-CZ" sz="2400" b="1" dirty="0" smtClean="0">
                <a:latin typeface="+mn-lt"/>
              </a:rPr>
              <a:t>změny činnosti orgánů</a:t>
            </a:r>
            <a:r>
              <a:rPr lang="cs-CZ" sz="2400" dirty="0" smtClean="0">
                <a:latin typeface="+mn-lt"/>
              </a:rPr>
              <a:t> (sympatikus, parasympatikus)</a:t>
            </a:r>
          </a:p>
          <a:p>
            <a:pPr>
              <a:buNone/>
            </a:pPr>
            <a:r>
              <a:rPr lang="cs-CZ" sz="2400" dirty="0" smtClean="0">
                <a:latin typeface="+mn-lt"/>
              </a:rPr>
              <a:t> 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457200" y="309600"/>
            <a:ext cx="8229600" cy="864000"/>
          </a:xfrm>
          <a:prstGeom prst="rect">
            <a:avLst/>
          </a:prstGeom>
          <a:solidFill>
            <a:srgbClr val="F1C60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Jak pracují?</a:t>
            </a:r>
          </a:p>
        </p:txBody>
      </p:sp>
      <p:sp>
        <p:nvSpPr>
          <p:cNvPr id="10" name="Obdélník 3"/>
          <p:cNvSpPr>
            <a:spLocks noChangeArrowheads="1"/>
          </p:cNvSpPr>
          <p:nvPr/>
        </p:nvSpPr>
        <p:spPr bwMode="auto">
          <a:xfrm>
            <a:off x="0" y="6453336"/>
            <a:ext cx="15476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1000" dirty="0">
                <a:solidFill>
                  <a:srgbClr val="000099"/>
                </a:solidFill>
                <a:latin typeface="Calibri" pitchFamily="34" charset="0"/>
              </a:rPr>
              <a:t>© ECC s.r.o.</a:t>
            </a:r>
          </a:p>
          <a:p>
            <a:pPr algn="ctr"/>
            <a:r>
              <a:rPr lang="cs-CZ" sz="1000" dirty="0">
                <a:solidFill>
                  <a:srgbClr val="000099"/>
                </a:solidFill>
                <a:latin typeface="Calibri" pitchFamily="34" charset="0"/>
              </a:rPr>
              <a:t>Všechna práva vyhrazena</a:t>
            </a:r>
          </a:p>
        </p:txBody>
      </p:sp>
      <p:pic>
        <p:nvPicPr>
          <p:cNvPr id="7" name="Obrázek 6" descr="cic-meth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0432" y="6361605"/>
            <a:ext cx="683568" cy="49639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579296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EMOCE</a:t>
            </a:r>
            <a:r>
              <a:rPr lang="cs-CZ" sz="2400" dirty="0" smtClean="0">
                <a:latin typeface="+mn-lt"/>
              </a:rPr>
              <a:t> - </a:t>
            </a:r>
            <a:r>
              <a:rPr lang="cs-CZ" sz="2400" b="1" dirty="0" smtClean="0">
                <a:latin typeface="+mn-lt"/>
              </a:rPr>
              <a:t>vědomý</a:t>
            </a:r>
            <a:r>
              <a:rPr lang="cs-CZ" sz="2400" dirty="0" smtClean="0">
                <a:latin typeface="+mn-lt"/>
              </a:rPr>
              <a:t> + </a:t>
            </a: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nevědomý</a:t>
            </a:r>
            <a:r>
              <a:rPr lang="cs-CZ" sz="2400" dirty="0" smtClean="0">
                <a:latin typeface="+mn-lt"/>
              </a:rPr>
              <a:t> pocit našeho mozku, který vede k nějakému chování a fyziologickým reakcím - rychlé zařazení situace a reakce na ni</a:t>
            </a:r>
          </a:p>
          <a:p>
            <a:pPr>
              <a:lnSpc>
                <a:spcPct val="90000"/>
              </a:lnSpc>
            </a:pPr>
            <a:r>
              <a:rPr lang="cs-CZ" sz="2400" dirty="0" smtClean="0">
                <a:latin typeface="+mn-lt"/>
              </a:rPr>
              <a:t>Mozek řídí hormonální a imunitní systém, </a:t>
            </a:r>
            <a:r>
              <a:rPr lang="cs-CZ" sz="2400" b="1" dirty="0" smtClean="0">
                <a:latin typeface="+mn-lt"/>
              </a:rPr>
              <a:t>produkuje </a:t>
            </a:r>
            <a:r>
              <a:rPr lang="cs-CZ" sz="2400" b="1" dirty="0" err="1" smtClean="0">
                <a:latin typeface="+mn-lt"/>
              </a:rPr>
              <a:t>neuropeptidy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400" dirty="0" smtClean="0">
                <a:latin typeface="+mn-lt"/>
              </a:rPr>
              <a:t>(molekuly emocí - stovky druhů) - myšlenky převedené v hmotu - pozitivní i negativní - okamžitý vliv na buňky v těle (nejsou vychytávány v </a:t>
            </a:r>
            <a:r>
              <a:rPr lang="cs-CZ" sz="2400" dirty="0" err="1" smtClean="0">
                <a:latin typeface="+mn-lt"/>
              </a:rPr>
              <a:t>synapt</a:t>
            </a:r>
            <a:r>
              <a:rPr lang="cs-CZ" sz="2400" dirty="0" smtClean="0">
                <a:latin typeface="+mn-lt"/>
              </a:rPr>
              <a:t>. štěrbině) - vliv na imunitu, hormonální </a:t>
            </a:r>
            <a:r>
              <a:rPr lang="cs-CZ" sz="2400" dirty="0" err="1" smtClean="0">
                <a:latin typeface="+mn-lt"/>
              </a:rPr>
              <a:t>syst</a:t>
            </a:r>
            <a:r>
              <a:rPr lang="cs-CZ" sz="2400" dirty="0" smtClean="0">
                <a:latin typeface="+mn-lt"/>
              </a:rPr>
              <a:t>. a přímo na buňky - fyzické změny na receptorech - zakódování do orgánů</a:t>
            </a:r>
          </a:p>
          <a:p>
            <a:pPr>
              <a:lnSpc>
                <a:spcPct val="90000"/>
              </a:lnSpc>
            </a:pPr>
            <a:r>
              <a:rPr lang="cs-CZ" sz="2400" dirty="0" smtClean="0">
                <a:latin typeface="+mn-lt"/>
              </a:rPr>
              <a:t>Tělo reaguje emocionálně - sekrece molekul emocí dřív než mozek zpracuje problém</a:t>
            </a:r>
          </a:p>
          <a:p>
            <a:pPr>
              <a:spcBef>
                <a:spcPts val="0"/>
              </a:spcBef>
            </a:pP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Emoce </a:t>
            </a:r>
            <a:r>
              <a:rPr lang="cs-CZ" sz="2400" dirty="0" smtClean="0">
                <a:latin typeface="+mn-lt"/>
              </a:rPr>
              <a:t>- </a:t>
            </a: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vliv na </a:t>
            </a:r>
            <a:r>
              <a:rPr lang="cs-CZ" sz="2400" dirty="0" smtClean="0">
                <a:latin typeface="+mn-lt"/>
              </a:rPr>
              <a:t>činnost NS - na sběr, zpracování informací, vykonávání - tedy na </a:t>
            </a: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vše</a:t>
            </a:r>
          </a:p>
          <a:p>
            <a:pPr>
              <a:spcBef>
                <a:spcPts val="0"/>
              </a:spcBef>
            </a:pPr>
            <a:endParaRPr lang="cs-CZ" sz="2400" dirty="0" smtClean="0">
              <a:latin typeface="+mn-lt"/>
            </a:endParaRPr>
          </a:p>
          <a:p>
            <a:pPr>
              <a:lnSpc>
                <a:spcPct val="90000"/>
              </a:lnSpc>
            </a:pPr>
            <a:endParaRPr lang="cs-CZ" sz="2400" dirty="0" smtClean="0"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cs-CZ" sz="2400" dirty="0" smtClean="0">
              <a:latin typeface="+mn-lt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457200" y="309600"/>
            <a:ext cx="8229600" cy="864000"/>
          </a:xfrm>
          <a:prstGeom prst="rect">
            <a:avLst/>
          </a:prstGeom>
          <a:solidFill>
            <a:srgbClr val="F1C60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Emoce, IL a NS</a:t>
            </a:r>
          </a:p>
        </p:txBody>
      </p:sp>
      <p:sp>
        <p:nvSpPr>
          <p:cNvPr id="10" name="Obdélník 3"/>
          <p:cNvSpPr>
            <a:spLocks noChangeArrowheads="1"/>
          </p:cNvSpPr>
          <p:nvPr/>
        </p:nvSpPr>
        <p:spPr bwMode="auto">
          <a:xfrm>
            <a:off x="0" y="6453336"/>
            <a:ext cx="15476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1000" dirty="0">
                <a:solidFill>
                  <a:srgbClr val="000099"/>
                </a:solidFill>
                <a:latin typeface="Calibri" pitchFamily="34" charset="0"/>
              </a:rPr>
              <a:t>© ECC s.r.o.</a:t>
            </a:r>
          </a:p>
          <a:p>
            <a:pPr algn="ctr"/>
            <a:r>
              <a:rPr lang="cs-CZ" sz="1000" dirty="0">
                <a:solidFill>
                  <a:srgbClr val="000099"/>
                </a:solidFill>
                <a:latin typeface="Calibri" pitchFamily="34" charset="0"/>
              </a:rPr>
              <a:t>Všechna práva vyhrazena</a:t>
            </a:r>
          </a:p>
        </p:txBody>
      </p:sp>
      <p:pic>
        <p:nvPicPr>
          <p:cNvPr id="7" name="Obrázek 6" descr="cic-meth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0432" y="6361605"/>
            <a:ext cx="683568" cy="49639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579296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IL v CNS </a:t>
            </a:r>
            <a:r>
              <a:rPr lang="cs-CZ" sz="2400" dirty="0" smtClean="0">
                <a:latin typeface="+mn-lt"/>
              </a:rPr>
              <a:t>- nejjistější způsob, jak ovládat organismus</a:t>
            </a:r>
          </a:p>
          <a:p>
            <a:pPr>
              <a:lnSpc>
                <a:spcPct val="90000"/>
              </a:lnSpc>
            </a:pPr>
            <a:r>
              <a:rPr lang="cs-CZ" sz="2400" dirty="0" smtClean="0">
                <a:latin typeface="+mn-lt"/>
              </a:rPr>
              <a:t>Vliv na imunitu - potlačení, změny imunitních reakcí</a:t>
            </a:r>
          </a:p>
          <a:p>
            <a:pPr>
              <a:lnSpc>
                <a:spcPct val="90000"/>
              </a:lnSpc>
            </a:pPr>
            <a:r>
              <a:rPr lang="cs-CZ" sz="2400" dirty="0" smtClean="0">
                <a:latin typeface="+mn-lt"/>
              </a:rPr>
              <a:t>Vliv na hormonální systém - dostatek potravy, zasahují do reprodukce</a:t>
            </a:r>
          </a:p>
          <a:p>
            <a:pPr>
              <a:lnSpc>
                <a:spcPct val="90000"/>
              </a:lnSpc>
            </a:pPr>
            <a:r>
              <a:rPr lang="cs-CZ" sz="2400" dirty="0" smtClean="0">
                <a:latin typeface="+mn-lt"/>
              </a:rPr>
              <a:t>Vliv na emoce - mění chování organismu - snaha nejen o přežití, ale i rozšíření</a:t>
            </a:r>
          </a:p>
          <a:p>
            <a:pPr>
              <a:lnSpc>
                <a:spcPct val="90000"/>
              </a:lnSpc>
            </a:pP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EMOCE a INFEKČNÍ LOŽISKA - neoddělitelné toxiny - unikátní spojení v </a:t>
            </a:r>
            <a:r>
              <a:rPr lang="cs-CZ" sz="2400" b="1" dirty="0" err="1" smtClean="0">
                <a:solidFill>
                  <a:srgbClr val="FF0000"/>
                </a:solidFill>
                <a:latin typeface="+mn-lt"/>
              </a:rPr>
              <a:t>drenech</a:t>
            </a: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 a helpech </a:t>
            </a:r>
            <a:r>
              <a:rPr lang="cs-CZ" sz="2400" dirty="0" smtClean="0">
                <a:latin typeface="+mn-lt"/>
              </a:rPr>
              <a:t>- vysoká účinnost</a:t>
            </a:r>
          </a:p>
          <a:p>
            <a:pPr>
              <a:lnSpc>
                <a:spcPct val="90000"/>
              </a:lnSpc>
            </a:pPr>
            <a:r>
              <a:rPr lang="cs-CZ" sz="2400" dirty="0" smtClean="0">
                <a:latin typeface="+mn-lt"/>
              </a:rPr>
              <a:t>IL – velmi často napadají centra pro řízení emocí a imunity – </a:t>
            </a: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vnucují nám nebo blokují emoce na fyzické úrovni </a:t>
            </a:r>
            <a:r>
              <a:rPr lang="cs-CZ" sz="2400" dirty="0" smtClean="0">
                <a:latin typeface="+mn-lt"/>
              </a:rPr>
              <a:t>– nedá se zvládnout proměna člověka bez jejich odstranění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457200" y="309600"/>
            <a:ext cx="8229600" cy="864000"/>
          </a:xfrm>
          <a:prstGeom prst="rect">
            <a:avLst/>
          </a:prstGeom>
          <a:solidFill>
            <a:srgbClr val="F1C60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Emoce, IL a NS</a:t>
            </a:r>
          </a:p>
        </p:txBody>
      </p:sp>
      <p:sp>
        <p:nvSpPr>
          <p:cNvPr id="10" name="Obdélník 3"/>
          <p:cNvSpPr>
            <a:spLocks noChangeArrowheads="1"/>
          </p:cNvSpPr>
          <p:nvPr/>
        </p:nvSpPr>
        <p:spPr bwMode="auto">
          <a:xfrm>
            <a:off x="0" y="6453336"/>
            <a:ext cx="15476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1000" dirty="0">
                <a:solidFill>
                  <a:srgbClr val="000099"/>
                </a:solidFill>
                <a:latin typeface="Calibri" pitchFamily="34" charset="0"/>
              </a:rPr>
              <a:t>© ECC s.r.o.</a:t>
            </a:r>
          </a:p>
          <a:p>
            <a:pPr algn="ctr"/>
            <a:r>
              <a:rPr lang="cs-CZ" sz="1000" dirty="0">
                <a:solidFill>
                  <a:srgbClr val="000099"/>
                </a:solidFill>
                <a:latin typeface="Calibri" pitchFamily="34" charset="0"/>
              </a:rPr>
              <a:t>Všechna práva vyhrazena</a:t>
            </a:r>
          </a:p>
        </p:txBody>
      </p:sp>
      <p:pic>
        <p:nvPicPr>
          <p:cNvPr id="7" name="Obrázek 6" descr="cic-meth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0432" y="6361605"/>
            <a:ext cx="683568" cy="49639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363272" cy="4525963"/>
          </a:xfrm>
        </p:spPr>
        <p:txBody>
          <a:bodyPr/>
          <a:lstStyle/>
          <a:p>
            <a:pPr marL="457200" indent="-457200">
              <a:spcBef>
                <a:spcPts val="0"/>
              </a:spcBef>
            </a:pPr>
            <a:r>
              <a:rPr lang="cs-CZ" sz="2400" dirty="0" smtClean="0">
                <a:latin typeface="+mn-lt"/>
              </a:rPr>
              <a:t>Budeme řešit, co může být za infekce přímo v NS, škála infekčních ložisek, které ovlivňují NS je mnohem širší</a:t>
            </a:r>
          </a:p>
          <a:p>
            <a:pPr marL="457200" indent="-457200">
              <a:spcBef>
                <a:spcPts val="0"/>
              </a:spcBef>
              <a:buFont typeface="+mj-lt"/>
              <a:buAutoNum type="alphaUcPeriod"/>
            </a:pP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Viry </a:t>
            </a:r>
            <a:r>
              <a:rPr lang="cs-CZ" sz="2400" dirty="0" smtClean="0">
                <a:latin typeface="+mn-lt"/>
              </a:rPr>
              <a:t>- </a:t>
            </a: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na prvním místě v důležitosti !!!, </a:t>
            </a:r>
            <a:r>
              <a:rPr lang="cs-CZ" sz="2400" dirty="0" smtClean="0">
                <a:latin typeface="+mn-lt"/>
              </a:rPr>
              <a:t>pokud vzniknou ložiska, tak imunita je málokdy samovolně zlikviduje (na rozdíl od bakterií)</a:t>
            </a:r>
          </a:p>
          <a:p>
            <a:pPr marL="457200" indent="-457200">
              <a:spcBef>
                <a:spcPts val="0"/>
              </a:spcBef>
              <a:buFont typeface="+mj-lt"/>
              <a:buAutoNum type="alphaUcPeriod"/>
            </a:pP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Bakterie </a:t>
            </a:r>
            <a:r>
              <a:rPr lang="cs-CZ" sz="2400" dirty="0" smtClean="0">
                <a:latin typeface="+mn-lt"/>
              </a:rPr>
              <a:t>- většinou u lidí se sníženou imunitou, nejsou tak časté - výjimka </a:t>
            </a: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borelióza</a:t>
            </a:r>
            <a:r>
              <a:rPr lang="cs-CZ" sz="2400" dirty="0" smtClean="0">
                <a:latin typeface="+mn-lt"/>
              </a:rPr>
              <a:t> !!! (velmi častá)</a:t>
            </a:r>
          </a:p>
          <a:p>
            <a:pPr marL="457200" indent="-457200">
              <a:spcBef>
                <a:spcPts val="0"/>
              </a:spcBef>
              <a:buFont typeface="+mj-lt"/>
              <a:buAutoNum type="alphaUcPeriod"/>
            </a:pP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Paraziti </a:t>
            </a:r>
            <a:r>
              <a:rPr lang="cs-CZ" sz="2400" dirty="0" smtClean="0">
                <a:latin typeface="+mn-lt"/>
              </a:rPr>
              <a:t>- běžný prvok </a:t>
            </a:r>
            <a:r>
              <a:rPr lang="cs-CZ" sz="2400" dirty="0" err="1" smtClean="0">
                <a:latin typeface="+mn-lt"/>
              </a:rPr>
              <a:t>toxoplasma</a:t>
            </a:r>
            <a:r>
              <a:rPr lang="cs-CZ" sz="2400" dirty="0" smtClean="0">
                <a:latin typeface="+mn-lt"/>
              </a:rPr>
              <a:t>, jinak nejsou tak častá</a:t>
            </a:r>
          </a:p>
          <a:p>
            <a:pPr marL="457200" indent="-457200">
              <a:spcBef>
                <a:spcPts val="0"/>
              </a:spcBef>
              <a:buFont typeface="+mj-lt"/>
              <a:buAutoNum type="alphaUcPeriod"/>
            </a:pPr>
            <a:r>
              <a:rPr lang="cs-CZ" sz="2400" b="1" dirty="0" smtClean="0">
                <a:latin typeface="+mn-lt"/>
              </a:rPr>
              <a:t>Plísně </a:t>
            </a:r>
            <a:r>
              <a:rPr lang="cs-CZ" sz="2400" dirty="0" smtClean="0">
                <a:latin typeface="+mn-lt"/>
              </a:rPr>
              <a:t>- u lidí s poruchou imunity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457200" y="309600"/>
            <a:ext cx="8229600" cy="864000"/>
          </a:xfrm>
          <a:prstGeom prst="rect">
            <a:avLst/>
          </a:prstGeom>
          <a:solidFill>
            <a:srgbClr val="F1C60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4000" b="1" dirty="0" smtClean="0">
                <a:solidFill>
                  <a:schemeClr val="bg1"/>
                </a:solidFill>
                <a:ea typeface="+mj-ea"/>
                <a:cs typeface="+mj-cs"/>
              </a:rPr>
              <a:t>Infekční ložiska v NS</a:t>
            </a:r>
            <a:endParaRPr kumimoji="0" lang="cs-CZ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10" name="Obdélník 3"/>
          <p:cNvSpPr>
            <a:spLocks noChangeArrowheads="1"/>
          </p:cNvSpPr>
          <p:nvPr/>
        </p:nvSpPr>
        <p:spPr bwMode="auto">
          <a:xfrm>
            <a:off x="0" y="6453336"/>
            <a:ext cx="15476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1000" dirty="0">
                <a:solidFill>
                  <a:srgbClr val="000099"/>
                </a:solidFill>
                <a:latin typeface="Calibri" pitchFamily="34" charset="0"/>
              </a:rPr>
              <a:t>© ECC s.r.o.</a:t>
            </a:r>
          </a:p>
          <a:p>
            <a:pPr algn="ctr"/>
            <a:r>
              <a:rPr lang="cs-CZ" sz="1000" dirty="0">
                <a:solidFill>
                  <a:srgbClr val="000099"/>
                </a:solidFill>
                <a:latin typeface="Calibri" pitchFamily="34" charset="0"/>
              </a:rPr>
              <a:t>Všechna práva vyhrazena</a:t>
            </a:r>
          </a:p>
        </p:txBody>
      </p:sp>
      <p:pic>
        <p:nvPicPr>
          <p:cNvPr id="7" name="Obrázek 6" descr="cic-meth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0432" y="6361605"/>
            <a:ext cx="683568" cy="49639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12776"/>
            <a:ext cx="8579296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sz="2400" dirty="0" smtClean="0">
                <a:latin typeface="+mn-lt"/>
              </a:rPr>
              <a:t>Viry: pouze </a:t>
            </a:r>
            <a:r>
              <a:rPr lang="cs-CZ" sz="2400" b="1" dirty="0" smtClean="0">
                <a:latin typeface="+mn-lt"/>
              </a:rPr>
              <a:t>zabalená informace </a:t>
            </a:r>
            <a:r>
              <a:rPr lang="cs-CZ" sz="2400" dirty="0" smtClean="0">
                <a:latin typeface="+mn-lt"/>
              </a:rPr>
              <a:t>„napsaná stejným jazykem“ jako genetická informace organismů - bez hostitele se nerozmnoží</a:t>
            </a:r>
          </a:p>
          <a:p>
            <a:pPr>
              <a:spcBef>
                <a:spcPts val="0"/>
              </a:spcBef>
            </a:pPr>
            <a:r>
              <a:rPr lang="cs-CZ" sz="2400" dirty="0" smtClean="0">
                <a:latin typeface="+mn-lt"/>
              </a:rPr>
              <a:t>Virus - přenáší geny mezi různými organismy - dokáže narušit naši informační základnu - vnutit nám a implantovat cizí myšlenky, naše buňky začnou tvořit naše tělo podle cizích plánů a </a:t>
            </a:r>
            <a:r>
              <a:rPr lang="cs-CZ" sz="2400" b="1" dirty="0" smtClean="0">
                <a:latin typeface="+mn-lt"/>
              </a:rPr>
              <a:t>začneme se chovat podle cizí vůle</a:t>
            </a:r>
          </a:p>
          <a:p>
            <a:pPr>
              <a:spcBef>
                <a:spcPts val="0"/>
              </a:spcBef>
            </a:pPr>
            <a:r>
              <a:rPr lang="cs-CZ" sz="2400" dirty="0" smtClean="0">
                <a:latin typeface="+mn-lt"/>
              </a:rPr>
              <a:t>Viry - snaha nejenom se nakopírovat, ale také se uložit, aby informace nemohla být zničena. Ví, že ve formě virových částic kapsid jsou v organismu nápadní a imunitní systém je většinou rychle zlikviduje, proto tvoří tzv. infekční ložiska</a:t>
            </a:r>
          </a:p>
          <a:p>
            <a:pPr>
              <a:spcBef>
                <a:spcPts val="0"/>
              </a:spcBef>
            </a:pPr>
            <a:r>
              <a:rPr lang="cs-CZ" sz="2400" dirty="0" smtClean="0">
                <a:latin typeface="+mn-lt"/>
              </a:rPr>
              <a:t>Nejčastěji se tvoří infekční ložiska - </a:t>
            </a: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v nervových a imunitních buňkách (jsou v různých orgánech)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457200" y="309600"/>
            <a:ext cx="8229600" cy="864000"/>
          </a:xfrm>
          <a:prstGeom prst="rect">
            <a:avLst/>
          </a:prstGeom>
          <a:solidFill>
            <a:srgbClr val="F1C60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4000" b="1" dirty="0" smtClean="0">
                <a:solidFill>
                  <a:schemeClr val="bg1"/>
                </a:solidFill>
                <a:ea typeface="+mj-ea"/>
                <a:cs typeface="+mj-cs"/>
              </a:rPr>
              <a:t>A. Viry v NS</a:t>
            </a:r>
            <a:endParaRPr kumimoji="0" lang="cs-CZ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10" name="Obdélník 3"/>
          <p:cNvSpPr>
            <a:spLocks noChangeArrowheads="1"/>
          </p:cNvSpPr>
          <p:nvPr/>
        </p:nvSpPr>
        <p:spPr bwMode="auto">
          <a:xfrm>
            <a:off x="0" y="6453336"/>
            <a:ext cx="15476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1000" dirty="0">
                <a:solidFill>
                  <a:srgbClr val="000099"/>
                </a:solidFill>
                <a:latin typeface="Calibri" pitchFamily="34" charset="0"/>
              </a:rPr>
              <a:t>© ECC s.r.o.</a:t>
            </a:r>
          </a:p>
          <a:p>
            <a:pPr algn="ctr"/>
            <a:r>
              <a:rPr lang="cs-CZ" sz="1000" dirty="0">
                <a:solidFill>
                  <a:srgbClr val="000099"/>
                </a:solidFill>
                <a:latin typeface="Calibri" pitchFamily="34" charset="0"/>
              </a:rPr>
              <a:t>Všechna práva vyhrazena</a:t>
            </a:r>
          </a:p>
        </p:txBody>
      </p:sp>
      <p:pic>
        <p:nvPicPr>
          <p:cNvPr id="7" name="Obrázek 6" descr="cic-meth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0432" y="6361605"/>
            <a:ext cx="683568" cy="49639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363272" cy="4525963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None/>
            </a:pPr>
            <a:r>
              <a:rPr lang="cs-CZ" sz="2400" b="1" dirty="0" err="1" smtClean="0">
                <a:latin typeface="+mn-lt"/>
              </a:rPr>
              <a:t>Viruses</a:t>
            </a:r>
            <a:r>
              <a:rPr lang="cs-CZ" sz="2400" b="1" dirty="0" smtClean="0">
                <a:latin typeface="+mn-lt"/>
              </a:rPr>
              <a:t> - </a:t>
            </a:r>
            <a:r>
              <a:rPr lang="cs-CZ" sz="2400" b="1" dirty="0" err="1" smtClean="0">
                <a:solidFill>
                  <a:srgbClr val="009644"/>
                </a:solidFill>
                <a:latin typeface="+mn-lt"/>
              </a:rPr>
              <a:t>Antivex</a:t>
            </a:r>
            <a:r>
              <a:rPr lang="cs-CZ" sz="2400" b="1" dirty="0" smtClean="0">
                <a:solidFill>
                  <a:srgbClr val="009644"/>
                </a:solidFill>
                <a:latin typeface="+mn-lt"/>
              </a:rPr>
              <a:t> (Antivir)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400" b="1" dirty="0" smtClean="0">
                <a:latin typeface="+mn-lt"/>
              </a:rPr>
              <a:t>Arboviry</a:t>
            </a:r>
            <a:r>
              <a:rPr lang="cs-CZ" sz="2400" dirty="0" smtClean="0">
                <a:latin typeface="+mn-lt"/>
              </a:rPr>
              <a:t> - klíšťové encefalitidy - </a:t>
            </a:r>
            <a:r>
              <a:rPr lang="cs-CZ" sz="2400" b="1" dirty="0" smtClean="0">
                <a:solidFill>
                  <a:srgbClr val="009644"/>
                </a:solidFill>
                <a:latin typeface="+mn-lt"/>
              </a:rPr>
              <a:t>Joalis FSME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400" b="1" dirty="0" smtClean="0">
                <a:latin typeface="+mn-lt"/>
              </a:rPr>
              <a:t>Enteroviry</a:t>
            </a:r>
            <a:r>
              <a:rPr lang="cs-CZ" sz="2400" dirty="0" smtClean="0">
                <a:latin typeface="+mn-lt"/>
              </a:rPr>
              <a:t> - viry hlavně trávicího traktu (dětská obrna)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400" b="1" dirty="0" smtClean="0">
                <a:latin typeface="+mn-lt"/>
              </a:rPr>
              <a:t>Herpetické (</a:t>
            </a:r>
            <a:r>
              <a:rPr lang="cs-CZ" sz="2400" b="1" dirty="0" err="1" smtClean="0">
                <a:latin typeface="+mn-lt"/>
              </a:rPr>
              <a:t>oparové</a:t>
            </a:r>
            <a:r>
              <a:rPr lang="cs-CZ" sz="2400" b="1" dirty="0" smtClean="0">
                <a:latin typeface="+mn-lt"/>
              </a:rPr>
              <a:t>) </a:t>
            </a:r>
            <a:r>
              <a:rPr lang="cs-CZ" sz="2400" dirty="0" smtClean="0">
                <a:latin typeface="+mn-lt"/>
              </a:rPr>
              <a:t>infekce - herpes, </a:t>
            </a:r>
            <a:r>
              <a:rPr lang="cs-CZ" sz="2400" dirty="0" err="1" smtClean="0">
                <a:latin typeface="+mn-lt"/>
              </a:rPr>
              <a:t>varicella</a:t>
            </a:r>
            <a:r>
              <a:rPr lang="cs-CZ" sz="2400" dirty="0" smtClean="0">
                <a:latin typeface="+mn-lt"/>
              </a:rPr>
              <a:t>, EBV… -</a:t>
            </a:r>
            <a:r>
              <a:rPr lang="cs-CZ" sz="2400" b="1" dirty="0" err="1" smtClean="0">
                <a:solidFill>
                  <a:srgbClr val="009644"/>
                </a:solidFill>
                <a:latin typeface="+mn-lt"/>
              </a:rPr>
              <a:t>Herpeson</a:t>
            </a:r>
            <a:endParaRPr lang="cs-CZ" sz="2400" b="1" dirty="0" smtClean="0">
              <a:solidFill>
                <a:srgbClr val="009644"/>
              </a:solidFill>
              <a:latin typeface="+mn-lt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400" b="1" dirty="0" smtClean="0">
                <a:latin typeface="+mn-lt"/>
              </a:rPr>
              <a:t>Respirační infekce </a:t>
            </a:r>
            <a:r>
              <a:rPr lang="cs-CZ" sz="2400" dirty="0" smtClean="0">
                <a:latin typeface="+mn-lt"/>
              </a:rPr>
              <a:t>- chřipka, </a:t>
            </a:r>
            <a:r>
              <a:rPr lang="cs-CZ" sz="2400" dirty="0" err="1" smtClean="0">
                <a:latin typeface="+mn-lt"/>
              </a:rPr>
              <a:t>parachřipka</a:t>
            </a:r>
            <a:r>
              <a:rPr lang="cs-CZ" sz="2400" dirty="0" smtClean="0">
                <a:latin typeface="+mn-lt"/>
              </a:rPr>
              <a:t>, příušnice, spalničky, pátá nemoc, zarděnky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400" b="1" dirty="0" smtClean="0">
                <a:latin typeface="+mn-lt"/>
              </a:rPr>
              <a:t>Viry od zvířat </a:t>
            </a:r>
            <a:r>
              <a:rPr lang="cs-CZ" sz="2400" dirty="0" smtClean="0">
                <a:latin typeface="+mn-lt"/>
              </a:rPr>
              <a:t>- </a:t>
            </a:r>
            <a:r>
              <a:rPr lang="cs-CZ" sz="2400" dirty="0" err="1" smtClean="0">
                <a:latin typeface="+mn-lt"/>
              </a:rPr>
              <a:t>arenaviry</a:t>
            </a:r>
            <a:r>
              <a:rPr lang="cs-CZ" sz="2400" dirty="0" smtClean="0">
                <a:latin typeface="+mn-lt"/>
              </a:rPr>
              <a:t>, vzteklina, </a:t>
            </a:r>
            <a:r>
              <a:rPr lang="cs-CZ" sz="2400" dirty="0" err="1" smtClean="0">
                <a:latin typeface="+mn-lt"/>
              </a:rPr>
              <a:t>bornavirus</a:t>
            </a:r>
            <a:endParaRPr lang="cs-CZ" sz="2400" dirty="0" smtClean="0">
              <a:latin typeface="+mn-lt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400" b="1" dirty="0" smtClean="0">
                <a:latin typeface="+mn-lt"/>
              </a:rPr>
              <a:t>Retroviry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400" b="1" dirty="0" err="1" smtClean="0">
                <a:latin typeface="+mn-lt"/>
              </a:rPr>
              <a:t>Priony</a:t>
            </a:r>
            <a:endParaRPr lang="cs-CZ" sz="2400" b="1" dirty="0" smtClean="0">
              <a:latin typeface="+mn-lt"/>
            </a:endParaRPr>
          </a:p>
          <a:p>
            <a:pPr marL="457200" indent="-457200">
              <a:spcBef>
                <a:spcPts val="0"/>
              </a:spcBef>
              <a:buNone/>
            </a:pPr>
            <a:endParaRPr lang="cs-CZ" sz="2400" b="1" dirty="0" smtClean="0">
              <a:latin typeface="+mn-lt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457200" y="309600"/>
            <a:ext cx="8229600" cy="864000"/>
          </a:xfrm>
          <a:prstGeom prst="rect">
            <a:avLst/>
          </a:prstGeom>
          <a:solidFill>
            <a:srgbClr val="F1C60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cs-CZ" sz="4000" b="1" dirty="0" smtClean="0">
                <a:solidFill>
                  <a:schemeClr val="bg1"/>
                </a:solidFill>
              </a:rPr>
              <a:t>A. Viry</a:t>
            </a:r>
          </a:p>
        </p:txBody>
      </p:sp>
      <p:sp>
        <p:nvSpPr>
          <p:cNvPr id="10" name="Obdélník 3"/>
          <p:cNvSpPr>
            <a:spLocks noChangeArrowheads="1"/>
          </p:cNvSpPr>
          <p:nvPr/>
        </p:nvSpPr>
        <p:spPr bwMode="auto">
          <a:xfrm>
            <a:off x="0" y="6457890"/>
            <a:ext cx="15476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1000" dirty="0">
                <a:solidFill>
                  <a:srgbClr val="000099"/>
                </a:solidFill>
                <a:latin typeface="Calibri" pitchFamily="34" charset="0"/>
              </a:rPr>
              <a:t>© ECC s.r.o.</a:t>
            </a:r>
          </a:p>
          <a:p>
            <a:pPr algn="ctr"/>
            <a:r>
              <a:rPr lang="cs-CZ" sz="1000" dirty="0">
                <a:solidFill>
                  <a:srgbClr val="000099"/>
                </a:solidFill>
                <a:latin typeface="Calibri" pitchFamily="34" charset="0"/>
              </a:rPr>
              <a:t>Všechna práva vyhrazena</a:t>
            </a:r>
          </a:p>
        </p:txBody>
      </p:sp>
      <p:pic>
        <p:nvPicPr>
          <p:cNvPr id="7" name="Obrázek 6" descr="cic-meth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0432" y="6361605"/>
            <a:ext cx="683568" cy="49639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96752"/>
            <a:ext cx="8579296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sz="1800" dirty="0" smtClean="0">
                <a:latin typeface="+mn-lt"/>
              </a:rPr>
              <a:t>RNA Arboviry - infekce přenášené klíšťaty a komáry</a:t>
            </a:r>
          </a:p>
          <a:p>
            <a:pPr>
              <a:spcBef>
                <a:spcPts val="0"/>
              </a:spcBef>
              <a:buNone/>
            </a:pPr>
            <a:r>
              <a:rPr lang="cs-CZ" sz="1800" b="1" dirty="0" err="1" smtClean="0">
                <a:latin typeface="+mn-lt"/>
              </a:rPr>
              <a:t>Bunyaviridae</a:t>
            </a:r>
            <a:r>
              <a:rPr lang="cs-CZ" sz="1800" b="1" dirty="0" smtClean="0">
                <a:latin typeface="+mn-lt"/>
              </a:rPr>
              <a:t> -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1800" b="1" u="sng" dirty="0" err="1" smtClean="0">
                <a:solidFill>
                  <a:srgbClr val="FF0000"/>
                </a:solidFill>
                <a:latin typeface="+mn-lt"/>
              </a:rPr>
              <a:t>Orthobunyavirus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 - </a:t>
            </a:r>
            <a:r>
              <a:rPr lang="cs-CZ" sz="1800" dirty="0" smtClean="0">
                <a:latin typeface="+mn-lt"/>
              </a:rPr>
              <a:t>horečnaté </a:t>
            </a:r>
            <a:r>
              <a:rPr lang="cs-CZ" sz="1800" dirty="0" err="1" smtClean="0">
                <a:latin typeface="+mn-lt"/>
              </a:rPr>
              <a:t>chřipk</a:t>
            </a:r>
            <a:r>
              <a:rPr lang="cs-CZ" sz="1800" dirty="0" smtClean="0">
                <a:latin typeface="+mn-lt"/>
              </a:rPr>
              <a:t>. on. s nervovými příznaky, podráždění </a:t>
            </a:r>
            <a:r>
              <a:rPr lang="cs-CZ" sz="1800" dirty="0" err="1" smtClean="0">
                <a:latin typeface="+mn-lt"/>
              </a:rPr>
              <a:t>mozk</a:t>
            </a:r>
            <a:r>
              <a:rPr lang="cs-CZ" sz="1800" dirty="0" smtClean="0">
                <a:latin typeface="+mn-lt"/>
              </a:rPr>
              <a:t>. plen, v ČR </a:t>
            </a:r>
            <a:r>
              <a:rPr lang="cs-CZ" sz="1800" dirty="0" err="1" smtClean="0">
                <a:latin typeface="+mn-lt"/>
              </a:rPr>
              <a:t>Čalovo</a:t>
            </a:r>
            <a:r>
              <a:rPr lang="cs-CZ" sz="1800" dirty="0" smtClean="0">
                <a:latin typeface="+mn-lt"/>
              </a:rPr>
              <a:t> (</a:t>
            </a:r>
            <a:r>
              <a:rPr lang="cs-CZ" sz="1800" dirty="0" err="1" smtClean="0">
                <a:solidFill>
                  <a:srgbClr val="FF0000"/>
                </a:solidFill>
                <a:latin typeface="+mn-lt"/>
              </a:rPr>
              <a:t>Calovo</a:t>
            </a:r>
            <a:r>
              <a:rPr lang="cs-CZ" sz="1800" dirty="0" smtClean="0">
                <a:latin typeface="+mn-lt"/>
              </a:rPr>
              <a:t>), Lednice (</a:t>
            </a:r>
            <a:r>
              <a:rPr lang="cs-CZ" sz="1800" dirty="0" err="1" smtClean="0">
                <a:solidFill>
                  <a:srgbClr val="FF0000"/>
                </a:solidFill>
                <a:latin typeface="+mn-lt"/>
              </a:rPr>
              <a:t>Turlock</a:t>
            </a:r>
            <a:r>
              <a:rPr lang="cs-CZ" sz="1800" dirty="0" smtClean="0">
                <a:latin typeface="+mn-lt"/>
              </a:rPr>
              <a:t>), </a:t>
            </a:r>
            <a:r>
              <a:rPr lang="cs-CZ" sz="1800" dirty="0" err="1" smtClean="0">
                <a:latin typeface="+mn-lt"/>
              </a:rPr>
              <a:t>Tahyňa</a:t>
            </a:r>
            <a:r>
              <a:rPr lang="cs-CZ" sz="1800" dirty="0" smtClean="0">
                <a:latin typeface="+mn-lt"/>
              </a:rPr>
              <a:t> (</a:t>
            </a:r>
            <a:r>
              <a:rPr lang="cs-CZ" sz="1800" dirty="0" err="1" smtClean="0">
                <a:solidFill>
                  <a:srgbClr val="FF0000"/>
                </a:solidFill>
                <a:latin typeface="+mn-lt"/>
              </a:rPr>
              <a:t>California</a:t>
            </a:r>
            <a:r>
              <a:rPr lang="cs-CZ" sz="1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1800" dirty="0" err="1" smtClean="0">
                <a:solidFill>
                  <a:srgbClr val="FF0000"/>
                </a:solidFill>
                <a:latin typeface="+mn-lt"/>
              </a:rPr>
              <a:t>en</a:t>
            </a:r>
            <a:r>
              <a:rPr lang="cs-CZ" sz="1800" dirty="0" smtClean="0">
                <a:latin typeface="+mn-lt"/>
              </a:rPr>
              <a:t>.)</a:t>
            </a:r>
          </a:p>
          <a:p>
            <a:pPr>
              <a:spcBef>
                <a:spcPts val="0"/>
              </a:spcBef>
              <a:buNone/>
            </a:pP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	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Phlebovirus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dirty="0" smtClean="0">
                <a:latin typeface="+mn-lt"/>
              </a:rPr>
              <a:t>- přežvýkavci, velbloudi, člověk (</a:t>
            </a:r>
            <a:r>
              <a:rPr lang="cs-CZ" sz="1800" dirty="0" smtClean="0">
                <a:solidFill>
                  <a:srgbClr val="FF0000"/>
                </a:solidFill>
                <a:latin typeface="+mn-lt"/>
              </a:rPr>
              <a:t>Rift </a:t>
            </a:r>
            <a:r>
              <a:rPr lang="cs-CZ" sz="1800" dirty="0" err="1" smtClean="0">
                <a:solidFill>
                  <a:srgbClr val="FF0000"/>
                </a:solidFill>
                <a:latin typeface="+mn-lt"/>
              </a:rPr>
              <a:t>Valley</a:t>
            </a:r>
            <a:r>
              <a:rPr lang="cs-CZ" sz="1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1800" dirty="0" err="1" smtClean="0">
                <a:solidFill>
                  <a:srgbClr val="FF0000"/>
                </a:solidFill>
                <a:latin typeface="+mn-lt"/>
              </a:rPr>
              <a:t>fever</a:t>
            </a:r>
            <a:r>
              <a:rPr lang="cs-CZ" sz="1800" dirty="0" smtClean="0">
                <a:solidFill>
                  <a:srgbClr val="FF0000"/>
                </a:solidFill>
                <a:latin typeface="+mn-lt"/>
              </a:rPr>
              <a:t> virus</a:t>
            </a:r>
            <a:r>
              <a:rPr lang="cs-CZ" sz="1800" dirty="0" smtClean="0">
                <a:latin typeface="+mn-lt"/>
              </a:rPr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cs-CZ" sz="1800" b="1" dirty="0" err="1" smtClean="0">
                <a:latin typeface="+mn-lt"/>
              </a:rPr>
              <a:t>Flaviviridae</a:t>
            </a:r>
            <a:r>
              <a:rPr lang="cs-CZ" sz="1800" b="1" dirty="0" smtClean="0">
                <a:latin typeface="+mn-lt"/>
              </a:rPr>
              <a:t>  - 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Flavivirus</a:t>
            </a:r>
            <a:r>
              <a:rPr lang="cs-CZ" sz="1800" dirty="0" smtClean="0">
                <a:latin typeface="+mn-lt"/>
              </a:rPr>
              <a:t> (arboviry B) - přenosný členovci, pitím mléka</a:t>
            </a:r>
          </a:p>
          <a:p>
            <a:pPr>
              <a:spcBef>
                <a:spcPts val="0"/>
              </a:spcBef>
              <a:buNone/>
            </a:pP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	</a:t>
            </a:r>
            <a:r>
              <a:rPr lang="cs-CZ" sz="1800" u="sng" dirty="0" err="1" smtClean="0">
                <a:solidFill>
                  <a:srgbClr val="FF0000"/>
                </a:solidFill>
                <a:latin typeface="+mn-lt"/>
              </a:rPr>
              <a:t>Tick</a:t>
            </a:r>
            <a:r>
              <a:rPr lang="cs-CZ" sz="1800" u="sng" dirty="0" smtClean="0">
                <a:solidFill>
                  <a:srgbClr val="FF0000"/>
                </a:solidFill>
                <a:latin typeface="+mn-lt"/>
              </a:rPr>
              <a:t> -</a:t>
            </a:r>
            <a:r>
              <a:rPr lang="cs-CZ" sz="1800" u="sng" dirty="0" err="1" smtClean="0">
                <a:solidFill>
                  <a:srgbClr val="FF0000"/>
                </a:solidFill>
                <a:latin typeface="+mn-lt"/>
              </a:rPr>
              <a:t>borne</a:t>
            </a:r>
            <a:r>
              <a:rPr lang="cs-CZ" sz="1800" u="sng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1800" u="sng" dirty="0" err="1" smtClean="0">
                <a:solidFill>
                  <a:srgbClr val="FF0000"/>
                </a:solidFill>
                <a:latin typeface="+mn-lt"/>
              </a:rPr>
              <a:t>encephalitis</a:t>
            </a:r>
            <a:r>
              <a:rPr lang="cs-CZ" sz="1800" u="sng" dirty="0" smtClean="0">
                <a:solidFill>
                  <a:srgbClr val="FF0000"/>
                </a:solidFill>
                <a:latin typeface="+mn-lt"/>
              </a:rPr>
              <a:t> virus group </a:t>
            </a:r>
            <a:r>
              <a:rPr lang="cs-CZ" sz="1800" dirty="0" smtClean="0">
                <a:latin typeface="+mn-lt"/>
              </a:rPr>
              <a:t>(FSME)- Komplex virů klíšť. </a:t>
            </a:r>
            <a:r>
              <a:rPr lang="cs-CZ" sz="1800" dirty="0" err="1" smtClean="0">
                <a:latin typeface="+mn-lt"/>
              </a:rPr>
              <a:t>enc</a:t>
            </a:r>
            <a:r>
              <a:rPr lang="cs-CZ" sz="1800" dirty="0" smtClean="0">
                <a:latin typeface="+mn-lt"/>
              </a:rPr>
              <a:t>. </a:t>
            </a:r>
            <a:r>
              <a:rPr lang="cs-CZ" sz="1800" dirty="0" err="1" smtClean="0">
                <a:latin typeface="+mn-lt"/>
              </a:rPr>
              <a:t>středoevr</a:t>
            </a:r>
            <a:r>
              <a:rPr lang="cs-CZ" sz="1800" dirty="0" smtClean="0">
                <a:latin typeface="+mn-lt"/>
              </a:rPr>
              <a:t>. typ- jako chřipka, pokud </a:t>
            </a:r>
            <a:r>
              <a:rPr lang="cs-CZ" sz="1800" dirty="0" err="1" smtClean="0">
                <a:latin typeface="+mn-lt"/>
              </a:rPr>
              <a:t>im</a:t>
            </a:r>
            <a:r>
              <a:rPr lang="cs-CZ" sz="1800" dirty="0" smtClean="0">
                <a:latin typeface="+mn-lt"/>
              </a:rPr>
              <a:t>. nezlikviduje - postižení </a:t>
            </a:r>
            <a:r>
              <a:rPr lang="cs-CZ" sz="1800" dirty="0" err="1" smtClean="0">
                <a:latin typeface="+mn-lt"/>
              </a:rPr>
              <a:t>meningů</a:t>
            </a:r>
            <a:r>
              <a:rPr lang="cs-CZ" sz="1800" dirty="0" smtClean="0">
                <a:latin typeface="+mn-lt"/>
              </a:rPr>
              <a:t>, kruté bolesti hlavy, ztuhnutí šíje…IL v NS- obrny, necitlivosti, bolesti hlavy, poruchy koncentrace, nálady, spánku…</a:t>
            </a:r>
          </a:p>
          <a:p>
            <a:pPr>
              <a:spcBef>
                <a:spcPts val="0"/>
              </a:spcBef>
              <a:buNone/>
            </a:pP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	</a:t>
            </a:r>
            <a:r>
              <a:rPr lang="cs-CZ" sz="1800" dirty="0" err="1" smtClean="0">
                <a:solidFill>
                  <a:srgbClr val="FF0000"/>
                </a:solidFill>
                <a:latin typeface="+mn-lt"/>
              </a:rPr>
              <a:t>Japanese</a:t>
            </a:r>
            <a:r>
              <a:rPr lang="cs-CZ" sz="1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1800" dirty="0" err="1" smtClean="0">
                <a:solidFill>
                  <a:srgbClr val="FF0000"/>
                </a:solidFill>
                <a:latin typeface="+mn-lt"/>
              </a:rPr>
              <a:t>encephalitis</a:t>
            </a:r>
            <a:r>
              <a:rPr lang="cs-CZ" sz="1800" dirty="0" smtClean="0">
                <a:solidFill>
                  <a:srgbClr val="FF0000"/>
                </a:solidFill>
                <a:latin typeface="+mn-lt"/>
              </a:rPr>
              <a:t> virus group 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-  </a:t>
            </a:r>
            <a:r>
              <a:rPr lang="cs-CZ" sz="1800" dirty="0" smtClean="0">
                <a:latin typeface="+mn-lt"/>
              </a:rPr>
              <a:t>Komplex virů japonské encefalitidy - komáři, </a:t>
            </a:r>
            <a:r>
              <a:rPr lang="cs-CZ" sz="1800" dirty="0" err="1" smtClean="0">
                <a:latin typeface="+mn-lt"/>
              </a:rPr>
              <a:t>západonilská</a:t>
            </a:r>
            <a:r>
              <a:rPr lang="cs-CZ" sz="1800" dirty="0" smtClean="0">
                <a:latin typeface="+mn-lt"/>
              </a:rPr>
              <a:t> horečka (i </a:t>
            </a:r>
            <a:r>
              <a:rPr lang="cs-CZ" sz="1800" dirty="0" err="1" smtClean="0">
                <a:latin typeface="+mn-lt"/>
              </a:rPr>
              <a:t>morava</a:t>
            </a:r>
            <a:r>
              <a:rPr lang="cs-CZ" sz="1800" dirty="0" smtClean="0">
                <a:latin typeface="+mn-lt"/>
              </a:rPr>
              <a:t>) - vyrážka, horečka, těžší průběh</a:t>
            </a:r>
          </a:p>
          <a:p>
            <a:pPr lvl="0">
              <a:spcBef>
                <a:spcPts val="0"/>
              </a:spcBef>
              <a:buNone/>
            </a:pP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	</a:t>
            </a:r>
            <a:r>
              <a:rPr lang="cs-CZ" sz="1800" dirty="0" err="1" smtClean="0">
                <a:solidFill>
                  <a:srgbClr val="FF0000"/>
                </a:solidFill>
                <a:latin typeface="+mn-lt"/>
              </a:rPr>
              <a:t>Yellow</a:t>
            </a:r>
            <a:r>
              <a:rPr lang="cs-CZ" sz="1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1800" dirty="0" err="1" smtClean="0">
                <a:solidFill>
                  <a:srgbClr val="FF0000"/>
                </a:solidFill>
                <a:latin typeface="+mn-lt"/>
              </a:rPr>
              <a:t>fever</a:t>
            </a:r>
            <a:r>
              <a:rPr lang="cs-CZ" sz="1800" dirty="0" smtClean="0">
                <a:solidFill>
                  <a:srgbClr val="FF0000"/>
                </a:solidFill>
                <a:latin typeface="+mn-lt"/>
              </a:rPr>
              <a:t> virus </a:t>
            </a:r>
            <a:r>
              <a:rPr lang="cs-CZ" sz="1800" dirty="0" err="1" smtClean="0">
                <a:solidFill>
                  <a:srgbClr val="FF0000"/>
                </a:solidFill>
                <a:latin typeface="+mn-lt"/>
              </a:rPr>
              <a:t>group</a:t>
            </a:r>
            <a:r>
              <a:rPr lang="cs-CZ" sz="1800" dirty="0" smtClean="0">
                <a:solidFill>
                  <a:srgbClr val="FF0000"/>
                </a:solidFill>
                <a:latin typeface="+mn-lt"/>
              </a:rPr>
              <a:t> - Virus žluté zimnice 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- </a:t>
            </a:r>
            <a:r>
              <a:rPr lang="cs-CZ" sz="1800" dirty="0" smtClean="0">
                <a:latin typeface="+mn-lt"/>
              </a:rPr>
              <a:t>encefalitida</a:t>
            </a:r>
          </a:p>
          <a:p>
            <a:pPr>
              <a:spcBef>
                <a:spcPts val="0"/>
              </a:spcBef>
              <a:buNone/>
            </a:pPr>
            <a:r>
              <a:rPr lang="cs-CZ" sz="1800" b="1" dirty="0" err="1" smtClean="0">
                <a:latin typeface="+mn-lt"/>
              </a:rPr>
              <a:t>Reoviridae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1800" b="1" dirty="0" smtClean="0">
                <a:latin typeface="+mn-lt"/>
              </a:rPr>
              <a:t>-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Sedoreovirinae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 -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Orbivirus</a:t>
            </a:r>
            <a:r>
              <a:rPr lang="cs-CZ" sz="1800" dirty="0" smtClean="0">
                <a:latin typeface="+mn-lt"/>
              </a:rPr>
              <a:t> - lehké horečnaté onemocnění s bolestmi hlavy, svalové křeče,  výjimečně jako meningoencefalitida, často </a:t>
            </a:r>
            <a:r>
              <a:rPr lang="cs-CZ" sz="1800" dirty="0" err="1" smtClean="0">
                <a:latin typeface="+mn-lt"/>
              </a:rPr>
              <a:t>koinfekce</a:t>
            </a:r>
            <a:r>
              <a:rPr lang="cs-CZ" sz="1800" dirty="0" smtClean="0">
                <a:latin typeface="+mn-lt"/>
              </a:rPr>
              <a:t> s viry klíšťové encefalitidy, v ČR- </a:t>
            </a:r>
            <a:r>
              <a:rPr lang="cs-CZ" sz="1800" dirty="0" smtClean="0">
                <a:solidFill>
                  <a:srgbClr val="FF0000"/>
                </a:solidFill>
                <a:latin typeface="+mn-lt"/>
              </a:rPr>
              <a:t>Great Island Virus (</a:t>
            </a:r>
            <a:r>
              <a:rPr lang="cs-CZ" sz="1800" dirty="0" err="1" smtClean="0">
                <a:solidFill>
                  <a:srgbClr val="FF0000"/>
                </a:solidFill>
                <a:latin typeface="+mn-lt"/>
              </a:rPr>
              <a:t>Kemerovo</a:t>
            </a:r>
            <a:r>
              <a:rPr lang="cs-CZ" sz="1800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cs-CZ" sz="1800" dirty="0" err="1" smtClean="0">
                <a:solidFill>
                  <a:srgbClr val="FF0000"/>
                </a:solidFill>
                <a:latin typeface="+mn-lt"/>
              </a:rPr>
              <a:t>Tribeč</a:t>
            </a:r>
            <a:r>
              <a:rPr lang="cs-CZ" sz="1800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cs-CZ" sz="1800" dirty="0" err="1" smtClean="0">
                <a:solidFill>
                  <a:srgbClr val="FF0000"/>
                </a:solidFill>
                <a:latin typeface="+mn-lt"/>
              </a:rPr>
              <a:t>Lipovnik</a:t>
            </a:r>
            <a:r>
              <a:rPr lang="cs-CZ" sz="1800" dirty="0" smtClean="0">
                <a:solidFill>
                  <a:srgbClr val="FF0000"/>
                </a:solidFill>
                <a:latin typeface="+mn-lt"/>
              </a:rPr>
              <a:t>, Koliba).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Seadornavirus</a:t>
            </a:r>
            <a:r>
              <a:rPr lang="cs-CZ" sz="1800" dirty="0" smtClean="0">
                <a:latin typeface="+mn-lt"/>
              </a:rPr>
              <a:t> - od zvířat (skot, prasata), encefalitida</a:t>
            </a:r>
          </a:p>
          <a:p>
            <a:pPr>
              <a:spcBef>
                <a:spcPts val="0"/>
              </a:spcBef>
              <a:buNone/>
            </a:pP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	-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Spinareovirinae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 -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Coltivirus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1800" dirty="0" smtClean="0">
                <a:latin typeface="+mn-lt"/>
              </a:rPr>
              <a:t>- coloradská klíšťová horečka,  v ČR 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virus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Eyach</a:t>
            </a:r>
            <a:r>
              <a:rPr lang="cs-CZ" sz="1800" dirty="0" smtClean="0">
                <a:latin typeface="+mn-lt"/>
              </a:rPr>
              <a:t> - meningoencefalitida a polyneuritida (zánět periferních nervů).</a:t>
            </a:r>
          </a:p>
          <a:p>
            <a:pPr>
              <a:spcBef>
                <a:spcPts val="0"/>
              </a:spcBef>
              <a:buNone/>
            </a:pPr>
            <a:r>
              <a:rPr lang="cs-CZ" sz="1800" b="1" dirty="0" err="1" smtClean="0">
                <a:latin typeface="+mn-lt"/>
              </a:rPr>
              <a:t>Togaviridae</a:t>
            </a:r>
            <a:r>
              <a:rPr lang="cs-CZ" sz="1800" b="1" dirty="0" smtClean="0">
                <a:latin typeface="+mn-lt"/>
              </a:rPr>
              <a:t> -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Alfavirus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1800" dirty="0" smtClean="0">
                <a:latin typeface="+mn-lt"/>
              </a:rPr>
              <a:t>- encefalitidy, horečnaté záněty kloubů s vyrážkou a </a:t>
            </a:r>
            <a:r>
              <a:rPr lang="cs-CZ" sz="1800" dirty="0" err="1" smtClean="0">
                <a:latin typeface="+mn-lt"/>
              </a:rPr>
              <a:t>chřipk.p</a:t>
            </a:r>
            <a:r>
              <a:rPr lang="cs-CZ" sz="1800" dirty="0" smtClean="0">
                <a:latin typeface="+mn-lt"/>
              </a:rPr>
              <a:t>.</a:t>
            </a:r>
          </a:p>
          <a:p>
            <a:pPr>
              <a:spcBef>
                <a:spcPts val="0"/>
              </a:spcBef>
              <a:buNone/>
            </a:pPr>
            <a:r>
              <a:rPr lang="cs-CZ" sz="1800" dirty="0" smtClean="0">
                <a:latin typeface="+mn-lt"/>
              </a:rPr>
              <a:t>	EEEV </a:t>
            </a:r>
            <a:r>
              <a:rPr lang="cs-CZ" sz="1800" dirty="0" err="1" smtClean="0">
                <a:latin typeface="+mn-lt"/>
              </a:rPr>
              <a:t>complex</a:t>
            </a:r>
            <a:r>
              <a:rPr lang="cs-CZ" sz="1800" dirty="0" smtClean="0">
                <a:latin typeface="+mn-lt"/>
              </a:rPr>
              <a:t> (</a:t>
            </a:r>
            <a:r>
              <a:rPr lang="cs-CZ" sz="1800" dirty="0" err="1" smtClean="0">
                <a:latin typeface="+mn-lt"/>
              </a:rPr>
              <a:t>Eastern</a:t>
            </a:r>
            <a:r>
              <a:rPr lang="cs-CZ" sz="1800" dirty="0" smtClean="0">
                <a:latin typeface="+mn-lt"/>
              </a:rPr>
              <a:t> </a:t>
            </a:r>
            <a:r>
              <a:rPr lang="cs-CZ" sz="1800" dirty="0" err="1" smtClean="0">
                <a:latin typeface="+mn-lt"/>
              </a:rPr>
              <a:t>equine</a:t>
            </a:r>
            <a:r>
              <a:rPr lang="cs-CZ" sz="1800" dirty="0" smtClean="0">
                <a:latin typeface="+mn-lt"/>
              </a:rPr>
              <a:t> </a:t>
            </a:r>
            <a:r>
              <a:rPr lang="cs-CZ" sz="1800" dirty="0" err="1" smtClean="0">
                <a:latin typeface="+mn-lt"/>
              </a:rPr>
              <a:t>encephalitis</a:t>
            </a:r>
            <a:r>
              <a:rPr lang="cs-CZ" sz="1800" dirty="0" smtClean="0">
                <a:latin typeface="+mn-lt"/>
              </a:rPr>
              <a:t> virus východní typ - USA), VEEV </a:t>
            </a:r>
            <a:r>
              <a:rPr lang="cs-CZ" sz="1800" dirty="0" err="1" smtClean="0">
                <a:latin typeface="+mn-lt"/>
              </a:rPr>
              <a:t>complex</a:t>
            </a:r>
            <a:r>
              <a:rPr lang="cs-CZ" sz="1800" dirty="0" smtClean="0">
                <a:latin typeface="+mn-lt"/>
              </a:rPr>
              <a:t> -  venezuelský typ, WEEV </a:t>
            </a:r>
            <a:r>
              <a:rPr lang="cs-CZ" sz="1800" dirty="0" err="1" smtClean="0">
                <a:latin typeface="+mn-lt"/>
              </a:rPr>
              <a:t>complex</a:t>
            </a:r>
            <a:r>
              <a:rPr lang="cs-CZ" sz="1800" dirty="0" smtClean="0">
                <a:latin typeface="+mn-lt"/>
              </a:rPr>
              <a:t>- Western </a:t>
            </a:r>
            <a:r>
              <a:rPr lang="cs-CZ" sz="1800" dirty="0" err="1" smtClean="0">
                <a:latin typeface="+mn-lt"/>
              </a:rPr>
              <a:t>equine</a:t>
            </a:r>
            <a:r>
              <a:rPr lang="cs-CZ" sz="1800" dirty="0" smtClean="0">
                <a:latin typeface="+mn-lt"/>
              </a:rPr>
              <a:t> </a:t>
            </a:r>
            <a:r>
              <a:rPr lang="cs-CZ" sz="1800" dirty="0" err="1" smtClean="0">
                <a:latin typeface="+mn-lt"/>
              </a:rPr>
              <a:t>encephalomyelitis</a:t>
            </a:r>
            <a:r>
              <a:rPr lang="cs-CZ" sz="1800" dirty="0" smtClean="0">
                <a:latin typeface="+mn-lt"/>
              </a:rPr>
              <a:t> virus</a:t>
            </a:r>
          </a:p>
          <a:p>
            <a:pPr lvl="0">
              <a:spcBef>
                <a:spcPts val="0"/>
              </a:spcBef>
              <a:buNone/>
            </a:pPr>
            <a:endParaRPr lang="cs-CZ" sz="1800" dirty="0" smtClean="0">
              <a:latin typeface="+mn-lt"/>
            </a:endParaRPr>
          </a:p>
          <a:p>
            <a:pPr>
              <a:spcBef>
                <a:spcPts val="0"/>
              </a:spcBef>
            </a:pPr>
            <a:endParaRPr lang="cs-CZ" sz="1800" dirty="0" smtClean="0">
              <a:latin typeface="+mn-lt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457200" y="309600"/>
            <a:ext cx="8229600" cy="815144"/>
          </a:xfrm>
          <a:prstGeom prst="rect">
            <a:avLst/>
          </a:prstGeom>
          <a:solidFill>
            <a:srgbClr val="F1C60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4000" b="1" dirty="0" smtClean="0">
                <a:solidFill>
                  <a:schemeClr val="bg1"/>
                </a:solidFill>
                <a:ea typeface="+mj-ea"/>
                <a:cs typeface="+mj-cs"/>
              </a:rPr>
              <a:t>A1. </a:t>
            </a:r>
            <a:r>
              <a:rPr lang="cs-CZ" sz="4000" b="1" dirty="0" err="1" smtClean="0">
                <a:solidFill>
                  <a:schemeClr val="bg1"/>
                </a:solidFill>
                <a:ea typeface="+mj-ea"/>
                <a:cs typeface="+mj-cs"/>
              </a:rPr>
              <a:t>Arbo</a:t>
            </a:r>
            <a:r>
              <a:rPr lang="cs-CZ" sz="4000" b="1" dirty="0" smtClean="0">
                <a:solidFill>
                  <a:schemeClr val="bg1"/>
                </a:solidFill>
                <a:ea typeface="+mj-ea"/>
                <a:cs typeface="+mj-cs"/>
              </a:rPr>
              <a:t> viry v NS</a:t>
            </a:r>
            <a:endParaRPr kumimoji="0" lang="cs-CZ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7" name="Obrázek 6" descr="cic-meth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0432" y="6361605"/>
            <a:ext cx="683568" cy="49639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84784"/>
            <a:ext cx="8579296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sz="2400" dirty="0" smtClean="0">
                <a:latin typeface="+mn-lt"/>
              </a:rPr>
              <a:t>První se dostává do imunitních buněk v kůži - dobrá imunita ho zlikviduje</a:t>
            </a:r>
          </a:p>
          <a:p>
            <a:pPr>
              <a:spcBef>
                <a:spcPts val="0"/>
              </a:spcBef>
            </a:pPr>
            <a:r>
              <a:rPr lang="cs-CZ" sz="2400" dirty="0" smtClean="0">
                <a:latin typeface="+mn-lt"/>
              </a:rPr>
              <a:t>Napadá - hlavně </a:t>
            </a: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neurony</a:t>
            </a:r>
            <a:r>
              <a:rPr lang="cs-CZ" sz="2400" dirty="0" smtClean="0">
                <a:latin typeface="+mn-lt"/>
              </a:rPr>
              <a:t>, méně často </a:t>
            </a:r>
            <a:r>
              <a:rPr lang="cs-CZ" sz="2400" dirty="0" err="1" smtClean="0">
                <a:latin typeface="+mn-lt"/>
              </a:rPr>
              <a:t>neuroglie</a:t>
            </a:r>
            <a:r>
              <a:rPr lang="cs-CZ" sz="2400" dirty="0" smtClean="0">
                <a:latin typeface="+mn-lt"/>
              </a:rPr>
              <a:t>, mozkové blány </a:t>
            </a:r>
          </a:p>
          <a:p>
            <a:pPr>
              <a:spcBef>
                <a:spcPts val="0"/>
              </a:spcBef>
            </a:pPr>
            <a:r>
              <a:rPr lang="cs-CZ" sz="2400" dirty="0" smtClean="0">
                <a:latin typeface="+mn-lt"/>
              </a:rPr>
              <a:t>Proto onemocnění encefalitida</a:t>
            </a:r>
          </a:p>
          <a:p>
            <a:pPr>
              <a:spcBef>
                <a:spcPts val="0"/>
              </a:spcBef>
            </a:pPr>
            <a:r>
              <a:rPr lang="cs-CZ" sz="2400" dirty="0" smtClean="0">
                <a:latin typeface="+mn-lt"/>
              </a:rPr>
              <a:t>Mozek: mozková kůra, mozkový kmen, </a:t>
            </a:r>
            <a:r>
              <a:rPr lang="cs-CZ" sz="2400" b="1" dirty="0" smtClean="0">
                <a:latin typeface="+mn-lt"/>
              </a:rPr>
              <a:t>bazální ganglia </a:t>
            </a:r>
            <a:r>
              <a:rPr lang="cs-CZ" sz="2400" dirty="0" smtClean="0">
                <a:latin typeface="+mn-lt"/>
              </a:rPr>
              <a:t>(</a:t>
            </a:r>
            <a:r>
              <a:rPr lang="cs-CZ" sz="2400" dirty="0" err="1" smtClean="0">
                <a:latin typeface="+mn-lt"/>
              </a:rPr>
              <a:t>nuclei</a:t>
            </a:r>
            <a:r>
              <a:rPr lang="cs-CZ" sz="2400" dirty="0" smtClean="0">
                <a:latin typeface="+mn-lt"/>
              </a:rPr>
              <a:t> </a:t>
            </a:r>
            <a:r>
              <a:rPr lang="cs-CZ" sz="2400" dirty="0" err="1" smtClean="0">
                <a:latin typeface="+mn-lt"/>
              </a:rPr>
              <a:t>basales</a:t>
            </a:r>
            <a:r>
              <a:rPr lang="cs-CZ" sz="2400" dirty="0" smtClean="0">
                <a:latin typeface="+mn-lt"/>
              </a:rPr>
              <a:t> v </a:t>
            </a:r>
            <a:r>
              <a:rPr lang="cs-CZ" sz="2400" dirty="0" err="1" smtClean="0">
                <a:latin typeface="+mn-lt"/>
              </a:rPr>
              <a:t>telencephalonu</a:t>
            </a:r>
            <a:r>
              <a:rPr lang="cs-CZ" sz="2400" dirty="0" smtClean="0">
                <a:latin typeface="+mn-lt"/>
              </a:rPr>
              <a:t>) mozkových nervů (organizace hybnosti - </a:t>
            </a:r>
            <a:r>
              <a:rPr lang="cs-CZ" sz="2400" dirty="0" err="1" smtClean="0">
                <a:latin typeface="+mn-lt"/>
              </a:rPr>
              <a:t>parkinson</a:t>
            </a:r>
            <a:r>
              <a:rPr lang="cs-CZ" sz="2400" dirty="0" smtClean="0">
                <a:latin typeface="+mn-lt"/>
              </a:rPr>
              <a:t>, záškuby…), někdy i míchu - přední rohy míšní</a:t>
            </a:r>
          </a:p>
          <a:p>
            <a:pPr>
              <a:spcBef>
                <a:spcPts val="0"/>
              </a:spcBef>
            </a:pPr>
            <a:r>
              <a:rPr lang="cs-CZ" sz="2400" dirty="0" smtClean="0">
                <a:latin typeface="+mn-lt"/>
              </a:rPr>
              <a:t>Projevy od mírných až po vážné - bolesti hlavy,                                     lehce zvýšená teplota, zvracení, světloplachost,                             přecitlivělost na hluk, parézy (obrny - částečná                              ztráta hybnosti), třesy končetin (hlavně horní),                                    víček, obličej. svalů - tiky, </a:t>
            </a:r>
            <a:r>
              <a:rPr lang="cs-CZ" sz="2400" b="1" dirty="0" smtClean="0">
                <a:latin typeface="+mn-lt"/>
              </a:rPr>
              <a:t>poruchy spánku,                                    soustředěnosti, únava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457200" y="309600"/>
            <a:ext cx="8229600" cy="864000"/>
          </a:xfrm>
          <a:prstGeom prst="rect">
            <a:avLst/>
          </a:prstGeom>
          <a:solidFill>
            <a:srgbClr val="F1C60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cs-CZ" sz="4000" b="1" dirty="0" smtClean="0">
                <a:solidFill>
                  <a:schemeClr val="bg1"/>
                </a:solidFill>
              </a:rPr>
              <a:t>A1. </a:t>
            </a:r>
            <a:r>
              <a:rPr lang="cs-CZ" sz="4000" b="1" dirty="0" err="1" smtClean="0">
                <a:solidFill>
                  <a:schemeClr val="bg1"/>
                </a:solidFill>
              </a:rPr>
              <a:t>Arbo</a:t>
            </a:r>
            <a:r>
              <a:rPr lang="cs-CZ" sz="4000" b="1" dirty="0" smtClean="0">
                <a:solidFill>
                  <a:schemeClr val="bg1"/>
                </a:solidFill>
              </a:rPr>
              <a:t> viry v NS</a:t>
            </a:r>
          </a:p>
        </p:txBody>
      </p:sp>
      <p:sp>
        <p:nvSpPr>
          <p:cNvPr id="10" name="Obdélník 3"/>
          <p:cNvSpPr>
            <a:spLocks noChangeArrowheads="1"/>
          </p:cNvSpPr>
          <p:nvPr/>
        </p:nvSpPr>
        <p:spPr bwMode="auto">
          <a:xfrm>
            <a:off x="0" y="6453336"/>
            <a:ext cx="15476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1000" dirty="0">
                <a:solidFill>
                  <a:srgbClr val="000099"/>
                </a:solidFill>
                <a:latin typeface="Calibri" pitchFamily="34" charset="0"/>
              </a:rPr>
              <a:t>© ECC s.r.o.</a:t>
            </a:r>
          </a:p>
          <a:p>
            <a:pPr algn="ctr"/>
            <a:r>
              <a:rPr lang="cs-CZ" sz="1000" dirty="0">
                <a:solidFill>
                  <a:srgbClr val="000099"/>
                </a:solidFill>
                <a:latin typeface="Calibri" pitchFamily="34" charset="0"/>
              </a:rPr>
              <a:t>Všechna práva vyhrazena</a:t>
            </a:r>
          </a:p>
        </p:txBody>
      </p:sp>
      <p:pic>
        <p:nvPicPr>
          <p:cNvPr id="7" name="Obrázek 6" descr="cic-meth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0432" y="6361605"/>
            <a:ext cx="683568" cy="496395"/>
          </a:xfrm>
          <a:prstGeom prst="rect">
            <a:avLst/>
          </a:prstGeom>
          <a:ln>
            <a:noFill/>
          </a:ln>
        </p:spPr>
      </p:pic>
      <p:sp>
        <p:nvSpPr>
          <p:cNvPr id="4098" name="AutoShape 2" descr="data:image/jpeg;base64,/9j/4AAQSkZJRgABAQAAAQABAAD/2wCEAAkGBhMSERUTExQUFRUTGBgXFhgYFxsaGBgYFxcYFBgXGBcXHCYeGBkjGRUVHy8gIycpLCwsFx4xNTAqNSYrLCkBCQoKDgwOGg8PGiwkHyUsLCwsKSwsLCwsLCwpLCwsLCwsLCksKSksLCksLCwpLCwpLCwpLCksKSwsLCwsLCwsLP/AABEIAMIBAwMBIgACEQEDEQH/xAAcAAACAgMBAQAAAAAAAAAAAAADBAIFAAEGBwj/xABAEAABAgQEBAQDBQcDAwUAAAABAhEAAyExBBJBUQUiYXETMoGRBqGxFELB0fAHIzNSYoLhFXKSssLxFjRDU3P/xAAZAQADAQEBAAAAAAAAAAAAAAABAgMABAX/xAAoEQACAgICAgMAAgEFAAAAAAAAAQIRITEDEkFREzJhIpFCBBQjcYH/2gAMAwEAAhEDEQA/AO8CFzFOVAAGmUX68zwKfgAogrUotoVFiewh8SSGplHW7dtIPJkAv9THl5Z7XZIQTw4KFEOOpP51huVw8kVWtOwCqD0MQUuailx0g8qc4rGTSA7atGS0KSGC0nun8UkfSM8FR8yAeqVfmBEjJBqDBELL9BD7wSeMoWQpAoXT3DfOGJkhBAs2hf6EVEEnEKt8/wABrFb9lQlTglJGoLH2tApRCm5eQ01E4CgzDTNRX5H1haUM91EkXBo3ptDK+IrskiZuLK9xywKaEzf4jyjo9D6Lse0K1F6DFtLKHZE7KNG+URmzth8oq54Es8xdOir/APIad7QdXEaAU6F4HesMf47yjc3HqFW9zEpM4zBXK3Z/rGzhwpIq8SkYDLb2hV2C+lAVcOlNau45fmlowYVmyrme5P8A1PD0pL0NIYVJAENTZJzoQRJmMwU77pt6hqQypawPIkt/KSD8xGJLF7Qcz6Q6aSJytlXPxQN5ax/a/wBIhKxKNFt0P5GLVIEYrDJNCAfSEq3Y65ElQqZ//kFxBEqeA4jhKPMkFJ3SSn6UhZWEU3KsH/cK+6YDwMqaGitlED7wf1FD/wBvziC2pq31hGZNmJKStD18yDmfSoLG8SkY5JLBQzag0L9jWA2x4xLCXNOohuWkGEpJVqIlNmNuIeLaROUb0ExmGGkIlIG/vD0ufmrpEMTICozzoaD64YqqU4uR6xkuWsWV7h4klRsadYYky2EGh28Cgwq75nPaJSRMB+6YspLRCYprCD1on8l4oGnETNhGRsYoRka/0FfhrDrJJKpajo4KS43u8DnYpAOqeigR87QaWso/zApuNcsQBBclQsYvt+E8NjQoEFj2rAcTlaBTcKFVYBrkOPmIj4KtFMlixNS+77Qjdoqkk7RuUo2TU3bpvB0qaqjSEcOuYkMAGeqhX1a5ixwwFyyuuvtGivRpslnzDlS/U/hAFYUE1D77e0HnrKapHeNKmEioaDISNrQNMgfd00FokZaxRdUkfp942EZapL7wb7a7CFxWTOT8ZKleES/Jy9reqTT2hU4KYguAkjYCnt909ouZik1CoHh5p0rCPZZTdYNYDiKSGBYpukgOO4iyK8wcGK3FYRKg5DKFlC49YhJ8RFFEK2UKP0IOvSHjJojKMZZHppIaCyQFPW312gC8W4CR5iWqLUckwMEJ5QX/AFcw11kSuyoniFVjctTwqtFb0huXhgaiJp2yrSSyMJkAh3jCvasQQlixEGWtmipzPZETdCD7QvPSAaPDWdzaBTA5pbWC9Gi6YlOlBjuQw76fONFCJiQSA5AuIslpYWiskzmdLWUR6HmH1ETdItFuWjE4QJHKop7Fx7GCoxShyqAUNxQ+xiaMigxYGF52Ey1S8HNWg4bqQRBQSwodjQwQ4Y6VhSWoqHlfoY19pWirKG4NR76RrVWHq7pDBLUUGeJS2GvKflEP9RExJzJIbUVH5wOSlKk8qh62g/8AQKdZHkJ/xEFltIAnFZOVVtDp2eGgl4a7FarZEIHSMgicPSMjUxey9g04k2ys+uvtEVoBoA521MbRjErDgpIP3kkEdnEBxWI8MMkOf1Uxm8ZCk7wjUyZuKiw/V4ySoE85rptC8nEFZrfU6wwyQKB9DE07LONYYbljaCk+YW1hHmFRQQyhyKj2hlIWUMbIYnEKegcaA3941KxJNCCD+veC4jCWIMDUKsr3hWneQx61SCILVuImuWktAigio5htqPzgklSVBxGSEf4LTkHvA5MmvKWMMTibC5oPziP2MhjprE2sllLFBFTVAc0Dn41KhlDF7j84HNxbhjQOPrA1sTyjv2jN+hVD2aztVYKgAzvVP+IMQpuVlD5+hF40pLRGUkp8tRqn8oCyM15QxLlJU2h2N4YKSkCF5akn9VH5RGYVgULjYxRNE2rZYScWlVDBJ6RpFQjFB2Ib6Q8mYN4ZTtZJS4urtExMbuYMUMl4QOICld7dBDJlEB3eGTFlGiYnZrD3haZhAVqfVIUOpBKT8svvBAv3hXEz2Wiuik+4CvqgQLVZCou/4k1SC3KPLWDDEOGPaN4bFZXeFpk0E01v3jYQ9OTphlSRQjSJeIlQYxBM0WjYwgVWM3ejP9If6YLinakKzcGoFxXfQw5LmKReG5E1KoKinhG+SUc7RTpIssEen4RrChaCyVZk6A3HR9os5y0i4pFbjsMFeQkdoDVFIyUsB08aSLkg9oyFU48pGUy3IuWvGRrB8f4DmYJIJIdydKK/5Agkd3gCJc1JcKCyfurDE9lJb5iHJeHyVynvmJ+cZOloWKEuNiYm6Kpi8pdfKUq1BqPQiHMPiQYSXwtwCFL/AORdt4NN4R97OthqFVG+jH1jJegylF7DrnvQN2iMqeU2PcQth5a03Uogs5ypJbcpavp7QWZhyq0xNSwIRb2P1g5eRf4rDGcPiiQ50NRBlEKr0inWmdKVdCge4t6GDpxK/MlAI1yrp8xA7PTA4LaGitQNKj5wBc2rp8228EwvE95anboR8jGScVKWTmLE7ghvlSBXo312hnDTAQ6vN9OgiM2eTTQXhKesJNFpUk7EOI3hcWMzH3Mbs9A6L7DeKSCkGhc2iMvCFKTv13jjPib9ocnCzSlCVTFoIBAICUkh2OpPa0Mzf2nylYJc5KedLJ8NR+8bEtUpFyekP1BUksaL3G8UkyE5pswJ2FyeyRUxzPEP2lSky3ly1FTsMxYNu144Li3xRmP7slaz55qhVR1CE/dSNukM/BPwcvHLzzFKTJTdWqjsl6esN1jHZRR8st5f7WlKWDMkpDXUkm3UG8eicC45JxMvNLU+41EeefEH7J5iSV4RYWj+RRZQ7KsYreDyJ/DcXLlzQU+JcPRq8wNqNWEdeB+sZqkezCQIhjJP3U0N1dOkKSeJFI5mP8pFlPaLDBMocxD6wFTwQkpRdsVlyqN84LLmLTQ1EHmyxVmjUueGCTGSoDla0CVicxtCk0OUnUKT8zl/7oamyA5IpCvEKS+ror2WmA78jxrwFxNuggaDQRqVmsagwSVsNIyzkppBpYeDSnGsLzEkMxZozwjvDp0SasaCzqxhObi8hce0ETOagDmzQwjDP5rmHqxLUdiqJmeqqnQCw/zGlAu5EHCvDLEUhtM5KtIKinhm79cpYK0SzG4eEkbRkL8bB8pXYdExALspFj6axJKUrqihH6qIHKns6FW0PeHJ2DSoBvMLN+MBK1gaTp2xdIWhVWIDlxt1+UQmTApmoVVLbPf3htQKAQqguew/Xyitw8wFZUo5c6SobJSlsv1eM1WDRd5GShSanmH0iC1BwoFlWpr3Gsc9xD9oUuUrKcxT/MpSUg9kuVEekJp/aNhVKADgaqIoNqXNaUEK/wALLjk8tHW4tacozkILir0Isb2ppFCfinBBS8k9ghgtbHw3NGzaq7RPEYyVipIAmIUFVyhKswexIuKVrvHMcW+HVLlp8CSMsseQpD5tSK1U29YzeaYYQxs9Bw3OgFCkzEqqlSTRu4iQlgULg6G3oY8v+CviRMucmSsqkIVmByskeIVAI05QQ42pHpuK4OhTEqmqfUrevZoLj5JN9XTJzZiEvmKT0LE+14pPiTiOHlpBQwU2dRZgAmv4RcDDeGnkWABuhJrs9H/8x5D8V8U+1zarISteQN5SMw/eEfykgMNkiGikZbwLcL4SrFGbNWUFEsKUteVyCefmNLgkwHCzAhK8jgqSyyl6JNGdRoC9QItpvGJUvCHA4ZlKKkpUsEqExaiCrLlDrUSycu0UnFE+CChKxMnuQspWky5bEApY0UuhtQUrDxjbNyciWC64Tw/AJlpXOdaqkpKlABi4cJSzU+cdPhfjbDZAmWZaEpoAFZU9gCLdRHj0wTB53IIYu7B/kDS/WDSpqR5UswfMa0NC3vpBfCpCf7lraPcU8fKkulDg1BSpJB9QYj8TTEYrDEFCkzAORbA5SaGx2ceseLYfic6QoZFqTrVXK4AJZqaiO8+E/jhOJUmTOaUoiiyeU2ooaExB8coa0XjyQn+M6nhOJV4cszQ2VIDMbgM8dBw7HoVfL71ichADAqQaNqKadIl9hlGigj5RPq7s05xkqY0uWGoYEFhxSsRk8ID8ilAdFH6FxGTZKkkstB/3Bj7p/KLU9kE0sB5kx6CFsXMSZaktb8CDA0iYmpSW3TzD5V+Uan4tJlLDpsaOx9jWAt5DS8DCU5SW9Y1Ml/eETnEbPpAFBVAAYXyMshEznvGObJqdekQmvYBj2jAspDgQVgNeg0lGUdbnd4mnGVEJ/awqutjEvBC+hEHs7wDp5kWWLSFphDCLLttBUSVpbUQtPJB5bG/eC3m2Djjjqho8TAo0ZCqJQaMjdmN8cQEsHsUmqS7GrOHiwk43KATQ/I9orhNUo/za1DU67d4NOWgSyqarZjYJ6B/rrCxbTwbkSdWZj8Z4vLUA1VvlH5mnZ4R49w6XMl5SogHUKI9HFQKRKQJjlQSwXZStBoybs1fWLD/TUmoDr0J1a9LCM7khk1xtNHnY+CcOpZ/dTDufEUE/IOYsMR8B4YygmU0tYKSVAOcoPMCVOqqXYvdo6hA8Q7KSap129oJxTDsk6E39NIVKSReXIpOjyjic7FYWeJpSlIOZckpU7FJoCoXdwCk0I7R3fDviKVMKig5SAmYUKDFlAKcEHmSMwDixhH4g4KrFyFSkslYZSHtmH5ikcGibNw+IRKmAoIRLy5gwStMtIyk6pJZJ/wBwOkOv+SIZJRYf4xk+BjfGCB4c05wCHSQQy0Eepp1j0H4N4+V4WrqRLmLlJWblIYoKjuEqSH6RS8bXKxXD5hFeRM1I1SRlKh6AqBEJfs+4qVKUhgRNl+GpvKFy2yqy9ZZPtGX8otPYnKlh+DruM43kmkKUWlrUmuoSQT709C0eQJkrxCkIqoISEsnlJLOoOaJAFVLNEh7mPRvjLFGUkykTEpMxP7yaRyypZoKXUtTEJQKmtAA8cFNxZV+4kJMuUGBesyabPMIoBrksLmsV4YvbOfmmliIDEcSTLdOGIztlXPS4DGhlYZ6pQ15h5l1sDVKVg2SCQK23IawToBvHR4H4fBANxvp1vDqeAhNcv/jptHV1OFs5xOHoCFEE7P8AMbQCfKq5AV6AK9xQ21jq1cOS1hSK+fw+5AYfOM4mRzvgS1FgrnBdKVuLh2cXcgbQlOlKAzKTl2DULEOHGusWnEcNYt5WfQnrCciYqoFqlrg+mkKxv09I/ZR8ZeK2Cnk6mSol3AH8NzagLR6gZSfLePmrDY0S5yZiVmXMRlUkpLocVCTqk3BakfQmC4oFhKhUqALagEPUGrXjl5EkzognJWWCP3VbjfbvCc2cJigWoLPrFjMUJgbQfM7Qt4aQQCGejflCSTrA0GtvZvDLPptAuLISZK8yQXSWcdNDpEpZKas6XMD4niQZZGlB7kCMnSybrcsGsRglIByLLP5Vc4+Zf5wsMatiFJ7rRzAf2llD0eGlzis5Q/U7f5gn2JIDA9o2dodUsSFETweZBcJvX66g+kWCJJKcyVFr7wouWhiFpY2zJofcfjEsFOmS6fxEPcMFAdrH0rBjVgnrBi0F2IB6tEsNiWNh84spJRMDpLtQ7g6gi4PeF52A2gy43HMRY8sZYZv7QCKGsAbtWIIw5JO4g+Iw/LuekC29hpRdJkUyv08agaFFo3AsbqxRM8l5clOYlyVnyuNzrrQQpLkOoImOpTuX0Sm4SLAE094vJMwJAAtpsB+UAOFzAzbFdU/7PuA/M+sbrasWM0nTJLxqVULpexanZ4Jh8QB5tPn2gchCSmoAUPNS3WBzcpIY0tux3I2jW1lgpPBLiGDzlwcqiL+risLqnkHLNDbG479/zh6RNCuVXp1iOMQlJG7uHsdGgumrQYyafVlBjyEkEWFjehjiv2jrUEYdaaBClcwZ0kpQpIfTyn2jueJSRVSUs5qBa1xsOkVHFuEDE4eZKB8yUqCtEqSkFJL0G14jfWR2ppxOc4BjxMzqDc+WaXGqgRNB/pzB/wC6K5UgYFaZp5ZctXipH35p5kolJGiACylGz2JaB8HXJwiwJkzOoky1FmlIKrpBIzLYgEqoK6wj8dY0zcUmWaskdXUvm7MAQIqk++PJOUkoZ8EcVxSbipvjzmClP4SAOVAditjdWmYuaDYNacIwouLtcXANHb+YxQrxKZagFcy0JyZQzJI7HmJNWjr/AILwa5icxoSSTvo43IrHfBeDzJO8nV8K4E4D0AACAKOAGqYvx8OJUCCAKEJ5Q4p00dor08RRJQ+YMFEF+WqSczOHUwBLAQxhuMoyBaUryzSC6gUgeIXBdZqDsI6LOdnPcb4P4arcpzdiLglw4IINAY5makOpmej1fdnGlo6/j+MzcrsUkO4PlcEsd8rtHD4rGIGcgu4Hul6j3hJNDpMSxch0hQsr8/lHO45AlKdgRWhe+7g6RY4vHEMlLkkhgkVPYDckQ3O4QjDITiccxXm/d4R+ZagAf3qh5UA1Kb0AoSwix0mD4Bwjw0DFTkp5v4CVhwSLLKDWYX8qLE1LC/s54YtMtImuWSnmJAXmuSVCxf00jzL4ZwM/F4iXicQoHJVj5UfeRLTLFBRjewYx61h0GYHLrP8AMu3omwjj5GpOjsSlBWI4LiJl0AMxLGqRzJN66K9IaGOVNSCnIAdSXI7gMEnuYzHYmXJSDNmS0A2zKCRTuRHN4v4nwQVmRiElQ1lBSiB/VlBBHeJVJYHSjJ2dTLlqysVqobAJH4GKzG4cUYrLrR99VedLlnZminHx1IqFKzE2MtKmW2mUsQpmLW6wCR8d4SaUgTFJIUCrOkpCADQEnq0GmNGNHU/YAlQbM5D+ddfZXeGRhA11g/8A6LP/AFEiMUUluYHYg/jE/tDO9YywxJZRHGYMo5gtTG7gH8BCx8QJB5VDVnHyLj5xZrWF07QNUgAEJPpDtW7QsZUqZrCzUKqrNLWLKZqbE2UOh+UNjFMQFs58pHlV2Oh6QPAn8X2jMZhE/d5XFW8p7ptFoS/ic0orubxSPb6QCROa+tjCwxa5TibWUf8A5B9zosXA61A1gswigSynFC7hjYxJ3dlor/Fh1YUE+ZukZAUIyhikqI1e8ZDYNT9iGNJLBNPEJzDQJHmPrQepi3TjAU1To3Roo8NhZv8AFATzgaFwioSACWqKmCplCmWYXP3WtvTSIdnEq4KQefPBVRWjFg/YdY3LTlq+UkAHTTrGScKxZRJTfb3gs3LlYJDG2h7h9aQMtmdLCBT8PYglxZvSnaIzkZjzpUaOnYgag7xFWJWhgeYGxGo6jeGBi/EGUNWzjUfoQyp4M+yyIpmhIyOz+RWjlgyhFLxFaknNXJ5QxZL0YZRaOgxWFSE1AFHewLgtTeKGallEKqmw2Jap/CEkjo4mtnD/ABN8NrmrTNlFK28yCwLkuSCaKjisWpaZrmi0HmAAoUkvTZvrHrGJASQ1Q9ct2uR848n4ji82JXNPM61Fjql2AJH9MW4JN4B/qYpK15HJJAWlaw0s2yig1oO99axe/wDqeapaUyFqQlgGAS7ihYs9xWOZGOCSAlWdAGbKoMU1qk7tvDC+LIQrNKDOkA6FKnCiXN3Yh+sdUW06OCVNYO+ViZaFrX48xUyUll3UQoHIQBo6iRTeLziXG0yJAUVJkl0kBZzqZwSyQblPtHlS/jfE1KVspQYkIAau+ukVsvCTsQpwFzZsw0AdSj+frFXyJElxtnVcT+I584umWpMpSv3ZWrKC9cxOzV9YrcLglzXXMmoTKTVak0ljZOc+dX9KHMLTMFJw3/uFDEThaSlRMpGv72YDzH+hHqYyVMXjF5pqyESxZKQES06JloHKCdBrrE3IrHistMLxOXLSVyUqly0OFTz/AB5qv/qkE/wqGqhzAG4inl4oT5uec5AYJSmiUpFkAmw66u8N4zDeIpKfDWmWgZZSBUAXJpdRNSfygkjh8tTgy3yUVUJIqzEk3iMp3ijphxRjmy7w3xfkBSjwpQSDVTrPZKBQk7mE/wD11iaplTZpKtAAWGuVIHLvm0aBy5eEQ4XImG1lgj1Y9THc8E+I+GSEJyy/BUQQ6ZSn6upiWhEkvA03fn/w4T/UsQpj9iSpbv4i5UxayQCA613DkGDyvhfiOIIeX4fiFg7I6k5RUAbx7FN41JmSwAoKDXc/I/hFUZ4luH51Uf8AkRqB/VUfoQs+XJoLGji1fsrUuW/2kFadknKWoWrvY6sYJJ+BwcqFzM61BTunK6UlJy5rkOWeO7mcRleGwoRpo7UA6aRVYKekzmUzBIv/AFKJPyQmJPkbZaEcNlnwfEIBTKbIUAJCDUhKQAK/eHWLmfKDvvaKubgpcw3BYkirEUYZVXBeI4XiK0qEuacwPlVSvRQGvUfKClSySkrdxLGU6V0rsPrDOJmJZxfXd+sLSKKBNBo8N4zCuM42Y/nDx0QlXZWAlqsLb+sFOIUksr0MCmKdI0IYjqInNPNlZwW9I2gOmzJqrs3NQg22rFDMk+EpkKZJPL/KD/KdgdDpaLibLysH7wHF4QEsRRd4MraKwpCquNLeoIOrJf5xuMSiamnheIzspwCQ9H6s0ZCUytw9DnD8UAli7Bm/KJzMG/PZR+T0Ainw8/MvOPI9Nid4t0Y8kEBiRp+MJGSqmT5ONp2guHWrUWhIzWmUYB7aWI9KwzImknSsTx+EIBNwakajqIarVoVNKVMSxEupNcrVrY3BA7tAJM0lSXLFNjoX/CCS5zBYNQVAA7FkhiNKxpeFSTlKmYU6HX0hWVVaZPiE5wALr5RsK1PtCsyaAMihRIIBIoeh61eBKBVNSRWgYCwZnd9S4hrHKStFiDTMN2NbdjBTsKSWDgvjrGeBLSmWWXNLZnPKAXBSdHoOkecYtF7OwcC/dvx1j2n4l4PhcSlIZlhQuCL0cA3jylXw7OzBChVOZzShaxem/wAorBqJpJyVlBKlF7O9IIiSCK5U3u9xHXYXg1UoDk6JQHJbc6Uq+kbx8iRJA8JCZk7761cyEton+Y9bQfmD8FLBT8N+GVEJmzc0qSTynJmmzGr+7luHFuZRCe8W83FLlcktMrDSC2cKmZp00Cn72YipB/kSyehitxU+dOrMmrVVqFk60AGwhdPDc6QpNAX5mLFqXhvksR8NZY1NXgV8pCknRSAwqWqDo0RzoUgICGCST5iylWzFrnY6RT4tGRZSUp5dd3B+UO8PxUtKEuCFJNdlBRv0Kad4adtWheLqnTGZcuZ93In0/MvBhwmcQ5mAa21NYdlyQauNIew864Id/lHJ8sjt+KHoq5fw3MIJM2gI0N/eGMX8Fry5pcwqYOyi1msRSwi7RM5GGhcwRKyQWfKaNv8A4hfllY/xxoF+z4TUBaSFZXzAk0So0YA3YC8djgJxmKUpuV2T2FPxMc/gEEJyuzgB+9PSkXmCxJlsG5WAtakI5OTtiOPVYGvBJce0IYWWRMmL2WE/8A35xfSZ0tncUBc9oRwKAUSy4dQUpf8AdzVHR4boT+StossFiEh8yWZiSfeNTsBLmDyitmv17XjJ6MpYspNB1D6f5gqJwAoohqEN83iifg537RVzZK5IAdapYOhcoav9yekWmHkzCAULSp7PY9iP1eMM8uoEBWYB9A1qekV2IzYfmQ+R6oOiql0aW0gqrM7aodn4tQIzILmhaoHYbQ4gkvlVtQ0J6RXYfEZ0hWYKL36bCLOZiCmikhQ6M4/GGjViTTVIgJrqfbe/aGZSkmqoqhKKVFSFPflV+dwYJJxreYZH3qPcWhlI0oWsDP2jLQCg6xkHSJRDlBc7Ake4jIcj2XpnNYmWZaQZYIZkrQa9yH6wTC4gZkkEJIp0MPrBzkgXLtCOLnlC8wCQ/mGj79DHGdyeKH0TgoUoq+71MNSsSJqSFG0V32+uYpykNaxO/ZqQyopIBZlEh+z6Q6ZCUPaEpjqWcoPKVF9fMRXeJylBznBBLMwoRA+GylLKleZJUajYKUw96w7jpbpB2tv6bwEnso2lgivDOAurEgNR36v2ECVhgklqqzClHNK2szxCTOUpOVRKahiL+u0O4aeUpoACKqf9dIZUxX2RU8TwcwpJHKlRZSbsoBxexPQxVTODJWlKkqyqJZYfy0Z2NWppF8ZhWcwPM9uos8L/AGQzVUASoVZILV0UY2GUUmlk5rjXDVyklCPLQLI8ytwprJ/ptHIT8KQGakelcQSxOeWQ/mKSX7kGihrHP4zh6cuZxToxqSR3DB4EkWhPByWP4eTLQlqaC7k1Kg1Xb6QhJ4ArNyTCl7dKbiOsVIZ1AJ5RYn0JA0NYSKAOZmgKbjoZxUtlUngSVkqmzFzJjgBhQgCrm5NrxW8X+HpkgZixQqzFyHsFB462QxcM23cxH4rnAYNbAfvVyg9ylIBUamzqAisORtk5wSWBD4Xl+IhSQSoy8r1AdKnIYHZmi3Vw8oL/AHesU37PZDzJx0SlA7kqJA6UB9o9GXKSAFIILuyTZ2q4O0DkimzQm4o5vCcOzN7j3aGBJ/eFNmpuBb9PFojh2Vyxy6iooaZwNgaxuXwxUteZipJNFaEFrj9XiLjRX5EN4LBjwzyvmb5GhHS8OSMHmQU6CjksAIBh1ZbOUmw6vYE/SLDhiMxIIoHfvcfOHVPBzzk4qykxs8JQqWXIP7tKteZhVujxe4fDpy1SKWbtT5RV42WPtKUlPKCqaX6cqR7k+0W0ieMh0YW2gLBpO0ZLmAMGABqe0ROHKS4AKTpqPTaG8BJCg5FPqIliMEhR5Sx6HWG6N5Id0pUV86aBUWAsbM1oWwWKUtQJskMlJ3NyOunrDGMwqkggsXBN9mIfa8AkAACpBF3sa0IhKaZddWjEywhYVLByq/iI2/qEXeDEuaHATQ1ivfmUUhgwBcsx1bfeEGVKmZ/uFnGgJLOw0i0ZJMlKPdY2W+KKFEkDMxZkh7avGpGGKg3KE/1VPypDWBVmSSCkA6a1haVICZgBDpJb8YZrTRK3TXoIMEBQTiANBlA9A0ZFyiRLb7vyjIt0OX5jk1Ylpjh2IYGvpfeDJSmaliQxNmr6mF8ehYUEAkgVBjWCljMbhmf0163jzvNM9Wk42KTMOrCrfLnlKvR20iwxOJQWEqyhlY2DkAHpc+0XE3L4Rz1DRx850LSFOEnmB7lg42ikl10T438mZYLbDLWmSBLJIGtKMogi1YewigyVEuTqan/EJYLGkSwnKFJDgEGwf/MTlzPuhQcXr1jdqB1vAeZLRMCgHfRqcwLvCSVqlnKvMoGlxUd2rDgTQ8zD9ViHgEpzZqCgSdj/AIjZZljDBplpSM2ZyWBBNQ5uCNokkhKXU9QHYsD3YxpWDSgAqDhVjoD1ETxOHSUAyyKfq0HNWbDwAxOJuEtej20aFMfgHSANHJD0UQ1SDSlfeNSpQcqNGuNKXiySgpBUGrX9PAi72O/46OQXw8gOAFBIzqBFQCpjep3hPiXCSzpDhQdKhYjZtCNo62fg1TEqJAqBXRgSWbWrQPhmEBzIVRqjb0jdVoouTFnFyJazQm3Tb9CKr4w4okSxISKqKTMFwMvkAGqiT+nj0ObwUVIJBLmoftHLzfhxKMUZpRnqFubgsCwSdQDGX8HbH7KeEE+DOC+DhwFhlzD4itwKBIO7B6dY6KRhTmaoJDi29abUtDXDwiYgKQwWMz+itjv+EWKsOnOUmoGU/wBzc1b6CH+2SDlTqisSlayQSXy6UPQX+UMKSoBEs+Umh/mA+jGnpDRw8suf5RSuwtC0+YsMFuwZqVYD8jCvBk+zodwvDwylFjm8w+XuN4HPlqlqZJuwc6AlnP61gM3EqCGQc2bygFnG/RoFisYpEoqIJUbPqqyfm0a1Qii72SwM0LVOXYuJaQdkUPusqrBsVJokhwpRyqrSj/lAMHKEtKU3IS1N6En1LmGUKY1BJZg16itNbNC3YzVZGsLiQoZGYigIOkGVmSqrERXypDEZiBsNR+UPInO7MepqYdP2RkqeDEAlNBd3J2hMyE1bNUgEWbqHEPIxGWWDqbCCzaID1UogHp0EUpMTu4sqF44IJ5ATq967RJM0TOYJI0LihBFQR3b3iWJwwUolLE6gX2eMwrNlNhpEU3dHTirWxGSFS15DTVJ3HXqIvpc10pBTUF30I1LwLH8LSpDpLKTVJ6jTsbQH7fyBCaqLsDoRqrZI/LeLKFEJyU0ghxpFHT7iMivlcLlNzgKVUqUakkl3jIn2kU6r0amqUAV3B3gsrGpUmrAwoiRycpKgGdJO0LHEpUWIKSD79Ii72i3VPDL1E4LIcOBYG1NTFST4oOYOpVQ5ZkiifziM+aQyQopUaemvo0HnzWbMA4HKQdobsKoUwPCJ5Scqi2RRcbj1hhcpJUagAuUm3pFdOLLzk5swr0MNpltQkMoOOkD7FKSdhpaipQQbC/XYRYhASklWhf03iplryVJNags7w1MmUJVzPQUtY1h4uiUo2w+JxoUUpAJALlttmgHgqzPlCc2gNa7gRrDZUauLg9oYk4l+chz7esb7bFrroBKUguhVL7se8HloGRn5hRJel7E6Wp3gONKSygDzaHfptC0vw2KVFQJq33bOHgdqDXZWPmQQgzJasjAulVutNYrJOLCFVBBdzSjMPwizl8EC5YWFOTf6Qli+GqzFySQ1GqaNp0hp9klQONxbasc5JibvSlYhjcCClk0UmqSd216aQhKTqCxTcG0NLlziAQzb3B9oHe9oPWtMXk8NSvmScpuwulQ06j/MTGJJ8wtqPy1hlGFWCpSQMwY8hYUvQxAlIr/M/oNjpvCv8CpW8jGEkJVmzuNQz21PeEOJpWFXUo2QDcvp1bU9I3NUEZcj5iQUgamz9BB5WZKnmcxYgkWANabNvGtNUCnGViGDkTUqYeZVCKWuwJsPzhifJmKmoQpQdHORcBjlQB6xJZcONLrOg2Tv3iPBVJKTNJZcw01YMyR+PrGSGk28jv8Ap4LklykWFugUR+EBlTFWAANiAWHZ731h1YOUgO7EG1SawukBKQoUWbNrRz3gteCSbezSVAecMXA9rAtRNYFNUxOUsa0f67QWfImJAKuZ7nvoRCnLVmpd/NWtd4D9FIU8juBxdswZVB6bjSLhU9B5SeYVHe7jeKRMyWAAfMQGFT6dI2lQCzfVuv8AlorGbgRnxqTDycNmOUFSVAA5gzOXoYFi8PlcqYqIA/y28OTcalCXF4r5TrJUxU+28GVLCDBPb0ZNxBSl6qAFEj7xGghecfCT4l1zjlIBrmFAE9KMTqaxPGkoAAQ6lWDs9WHYDeB4nAKS/iZVFX3nLAHQdH16RlaKUm0RlO3MuZm1ysEjoHjI2OK5OVY5hQsaHqO9/WNwOw3URwyz4gqdYnPQHNBGRkRWir2IlRKg5fl/ExYYhPKOwjIyA9GGsPLGU0Ftonw9IyimpjIyGiLIZwY5SNHMGli/+4/QRkZFCLBY1ADUH6MS4p5fQ/SMjIT2D0b27D6Qji0DxjQeVP0EZGQstDw2iz4NZQ0zRmKHN6CMjIvL6o54/diiZY8RVB5dusSwCuRQ0rSMjIjHf9lpa/oYIp7fjFdxUc6hpy/QxkZDT0Dj+wpgzzzemUemW0WPETygaEoB6uoPGRkIis9i/GD+6V/cIawaAEmgsPpGoyGexf8AEaWnlPb8IXwYqjt+EZGQXtE1phOOmg7j6mKqekOf7vqYyMheX7D8H0H+HpDD1+kYJYDMB7RkZB8G8geGh2JqXVesMqLW3MZGQ6MxYF5hJqc0oel27PFjjxVP+9P0VGRkWRN7RTBIjIyMjmOw/9k="/>
          <p:cNvSpPr>
            <a:spLocks noChangeAspect="1" noChangeArrowheads="1"/>
          </p:cNvSpPr>
          <p:nvPr/>
        </p:nvSpPr>
        <p:spPr bwMode="auto">
          <a:xfrm>
            <a:off x="63500" y="-892175"/>
            <a:ext cx="2466975" cy="1847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100" name="AutoShape 4" descr="data:image/jpeg;base64,/9j/4AAQSkZJRgABAQAAAQABAAD/2wCEAAkGBhMSERUTExQUFRUTGBgXFhgYFxsaGBgYFxcYFBgXGBcXHCYeGBkjGRUVHy8gIycpLCwsFx4xNTAqNSYrLCkBCQoKDgwOGg8PGiwkHyUsLCwsKSwsLCwsLCwpLCwsLCwsLCksKSksLCksLCwpLCwpLCwpLCksKSwsLCwsLCwsLP/AABEIAMIBAwMBIgACEQEDEQH/xAAcAAACAgMBAQAAAAAAAAAAAAADBAIFAAEGBwj/xABAEAABAgQEBAQDBQcDAwUAAAABAhEAAyExBBJBUQUiYXETMoGRBqGxFELB0fAHIzNSYoLhFXKSssLxFjRDU3P/xAAZAQADAQEBAAAAAAAAAAAAAAABAgMABAX/xAAoEQACAgICAgMAAgEFAAAAAAAAAQIRITEDEkFREzJhIpFCBBQjcYH/2gAMAwEAAhEDEQA/AO8CFzFOVAAGmUX68zwKfgAogrUotoVFiewh8SSGplHW7dtIPJkAv9THl5Z7XZIQTw4KFEOOpP51huVw8kVWtOwCqD0MQUuailx0g8qc4rGTSA7atGS0KSGC0nun8UkfSM8FR8yAeqVfmBEjJBqDBELL9BD7wSeMoWQpAoXT3DfOGJkhBAs2hf6EVEEnEKt8/wABrFb9lQlTglJGoLH2tApRCm5eQ01E4CgzDTNRX5H1haUM91EkXBo3ptDK+IrskiZuLK9xywKaEzf4jyjo9D6Lse0K1F6DFtLKHZE7KNG+URmzth8oq54Es8xdOir/APIad7QdXEaAU6F4HesMf47yjc3HqFW9zEpM4zBXK3Z/rGzhwpIq8SkYDLb2hV2C+lAVcOlNau45fmlowYVmyrme5P8A1PD0pL0NIYVJAENTZJzoQRJmMwU77pt6hqQypawPIkt/KSD8xGJLF7Qcz6Q6aSJytlXPxQN5ax/a/wBIhKxKNFt0P5GLVIEYrDJNCAfSEq3Y65ElQqZ//kFxBEqeA4jhKPMkFJ3SSn6UhZWEU3KsH/cK+6YDwMqaGitlED7wf1FD/wBvziC2pq31hGZNmJKStD18yDmfSoLG8SkY5JLBQzag0L9jWA2x4xLCXNOohuWkGEpJVqIlNmNuIeLaROUb0ExmGGkIlIG/vD0ufmrpEMTICozzoaD64YqqU4uR6xkuWsWV7h4klRsadYYky2EGh28Cgwq75nPaJSRMB+6YspLRCYprCD1on8l4oGnETNhGRsYoRka/0FfhrDrJJKpajo4KS43u8DnYpAOqeigR87QaWso/zApuNcsQBBclQsYvt+E8NjQoEFj2rAcTlaBTcKFVYBrkOPmIj4KtFMlixNS+77Qjdoqkk7RuUo2TU3bpvB0qaqjSEcOuYkMAGeqhX1a5ixwwFyyuuvtGivRpslnzDlS/U/hAFYUE1D77e0HnrKapHeNKmEioaDISNrQNMgfd00FokZaxRdUkfp942EZapL7wb7a7CFxWTOT8ZKleES/Jy9reqTT2hU4KYguAkjYCnt909ouZik1CoHh5p0rCPZZTdYNYDiKSGBYpukgOO4iyK8wcGK3FYRKg5DKFlC49YhJ8RFFEK2UKP0IOvSHjJojKMZZHppIaCyQFPW312gC8W4CR5iWqLUckwMEJ5QX/AFcw11kSuyoniFVjctTwqtFb0huXhgaiJp2yrSSyMJkAh3jCvasQQlixEGWtmipzPZETdCD7QvPSAaPDWdzaBTA5pbWC9Gi6YlOlBjuQw76fONFCJiQSA5AuIslpYWiskzmdLWUR6HmH1ETdItFuWjE4QJHKop7Fx7GCoxShyqAUNxQ+xiaMigxYGF52Ey1S8HNWg4bqQRBQSwodjQwQ4Y6VhSWoqHlfoY19pWirKG4NR76RrVWHq7pDBLUUGeJS2GvKflEP9RExJzJIbUVH5wOSlKk8qh62g/8AQKdZHkJ/xEFltIAnFZOVVtDp2eGgl4a7FarZEIHSMgicPSMjUxey9g04k2ys+uvtEVoBoA521MbRjErDgpIP3kkEdnEBxWI8MMkOf1Uxm8ZCk7wjUyZuKiw/V4ySoE85rptC8nEFZrfU6wwyQKB9DE07LONYYbljaCk+YW1hHmFRQQyhyKj2hlIWUMbIYnEKegcaA3941KxJNCCD+veC4jCWIMDUKsr3hWneQx61SCILVuImuWktAigio5htqPzgklSVBxGSEf4LTkHvA5MmvKWMMTibC5oPziP2MhjprE2sllLFBFTVAc0Dn41KhlDF7j84HNxbhjQOPrA1sTyjv2jN+hVD2aztVYKgAzvVP+IMQpuVlD5+hF40pLRGUkp8tRqn8oCyM15QxLlJU2h2N4YKSkCF5akn9VH5RGYVgULjYxRNE2rZYScWlVDBJ6RpFQjFB2Ib6Q8mYN4ZTtZJS4urtExMbuYMUMl4QOICld7dBDJlEB3eGTFlGiYnZrD3haZhAVqfVIUOpBKT8svvBAv3hXEz2Wiuik+4CvqgQLVZCou/4k1SC3KPLWDDEOGPaN4bFZXeFpk0E01v3jYQ9OTphlSRQjSJeIlQYxBM0WjYwgVWM3ejP9If6YLinakKzcGoFxXfQw5LmKReG5E1KoKinhG+SUc7RTpIssEen4RrChaCyVZk6A3HR9os5y0i4pFbjsMFeQkdoDVFIyUsB08aSLkg9oyFU48pGUy3IuWvGRrB8f4DmYJIJIdydKK/5Agkd3gCJc1JcKCyfurDE9lJb5iHJeHyVynvmJ+cZOloWKEuNiYm6Kpi8pdfKUq1BqPQiHMPiQYSXwtwCFL/AORdt4NN4R97OthqFVG+jH1jJegylF7DrnvQN2iMqeU2PcQth5a03Uogs5ypJbcpavp7QWZhyq0xNSwIRb2P1g5eRf4rDGcPiiQ50NRBlEKr0inWmdKVdCge4t6GDpxK/MlAI1yrp8xA7PTA4LaGitQNKj5wBc2rp8228EwvE95anboR8jGScVKWTmLE7ghvlSBXo312hnDTAQ6vN9OgiM2eTTQXhKesJNFpUk7EOI3hcWMzH3Mbs9A6L7DeKSCkGhc2iMvCFKTv13jjPib9ocnCzSlCVTFoIBAICUkh2OpPa0Mzf2nylYJc5KedLJ8NR+8bEtUpFyekP1BUksaL3G8UkyE5pswJ2FyeyRUxzPEP2lSky3ly1FTsMxYNu144Li3xRmP7slaz55qhVR1CE/dSNukM/BPwcvHLzzFKTJTdWqjsl6esN1jHZRR8st5f7WlKWDMkpDXUkm3UG8eicC45JxMvNLU+41EeefEH7J5iSV4RYWj+RRZQ7KsYreDyJ/DcXLlzQU+JcPRq8wNqNWEdeB+sZqkezCQIhjJP3U0N1dOkKSeJFI5mP8pFlPaLDBMocxD6wFTwQkpRdsVlyqN84LLmLTQ1EHmyxVmjUueGCTGSoDla0CVicxtCk0OUnUKT8zl/7oamyA5IpCvEKS+ror2WmA78jxrwFxNuggaDQRqVmsagwSVsNIyzkppBpYeDSnGsLzEkMxZozwjvDp0SasaCzqxhObi8hce0ETOagDmzQwjDP5rmHqxLUdiqJmeqqnQCw/zGlAu5EHCvDLEUhtM5KtIKinhm79cpYK0SzG4eEkbRkL8bB8pXYdExALspFj6axJKUrqihH6qIHKns6FW0PeHJ2DSoBvMLN+MBK1gaTp2xdIWhVWIDlxt1+UQmTApmoVVLbPf3htQKAQqguew/Xyitw8wFZUo5c6SobJSlsv1eM1WDRd5GShSanmH0iC1BwoFlWpr3Gsc9xD9oUuUrKcxT/MpSUg9kuVEekJp/aNhVKADgaqIoNqXNaUEK/wALLjk8tHW4tacozkILir0Isb2ppFCfinBBS8k9ghgtbHw3NGzaq7RPEYyVipIAmIUFVyhKswexIuKVrvHMcW+HVLlp8CSMsseQpD5tSK1U29YzeaYYQxs9Bw3OgFCkzEqqlSTRu4iQlgULg6G3oY8v+CviRMucmSsqkIVmByskeIVAI05QQ42pHpuK4OhTEqmqfUrevZoLj5JN9XTJzZiEvmKT0LE+14pPiTiOHlpBQwU2dRZgAmv4RcDDeGnkWABuhJrs9H/8x5D8V8U+1zarISteQN5SMw/eEfykgMNkiGikZbwLcL4SrFGbNWUFEsKUteVyCefmNLgkwHCzAhK8jgqSyyl6JNGdRoC9QItpvGJUvCHA4ZlKKkpUsEqExaiCrLlDrUSycu0UnFE+CChKxMnuQspWky5bEApY0UuhtQUrDxjbNyciWC64Tw/AJlpXOdaqkpKlABi4cJSzU+cdPhfjbDZAmWZaEpoAFZU9gCLdRHj0wTB53IIYu7B/kDS/WDSpqR5UswfMa0NC3vpBfCpCf7lraPcU8fKkulDg1BSpJB9QYj8TTEYrDEFCkzAORbA5SaGx2ceseLYfic6QoZFqTrVXK4AJZqaiO8+E/jhOJUmTOaUoiiyeU2ooaExB8coa0XjyQn+M6nhOJV4cszQ2VIDMbgM8dBw7HoVfL71ichADAqQaNqKadIl9hlGigj5RPq7s05xkqY0uWGoYEFhxSsRk8ID8ilAdFH6FxGTZKkkstB/3Bj7p/KLU9kE0sB5kx6CFsXMSZaktb8CDA0iYmpSW3TzD5V+Uan4tJlLDpsaOx9jWAt5DS8DCU5SW9Y1Ml/eETnEbPpAFBVAAYXyMshEznvGObJqdekQmvYBj2jAspDgQVgNeg0lGUdbnd4mnGVEJ/awqutjEvBC+hEHs7wDp5kWWLSFphDCLLttBUSVpbUQtPJB5bG/eC3m2Djjjqho8TAo0ZCqJQaMjdmN8cQEsHsUmqS7GrOHiwk43KATQ/I9orhNUo/za1DU67d4NOWgSyqarZjYJ6B/rrCxbTwbkSdWZj8Z4vLUA1VvlH5mnZ4R49w6XMl5SogHUKI9HFQKRKQJjlQSwXZStBoybs1fWLD/TUmoDr0J1a9LCM7khk1xtNHnY+CcOpZ/dTDufEUE/IOYsMR8B4YygmU0tYKSVAOcoPMCVOqqXYvdo6hA8Q7KSap129oJxTDsk6E39NIVKSReXIpOjyjic7FYWeJpSlIOZckpU7FJoCoXdwCk0I7R3fDviKVMKig5SAmYUKDFlAKcEHmSMwDixhH4g4KrFyFSkslYZSHtmH5ikcGibNw+IRKmAoIRLy5gwStMtIyk6pJZJ/wBwOkOv+SIZJRYf4xk+BjfGCB4c05wCHSQQy0Eepp1j0H4N4+V4WrqRLmLlJWblIYoKjuEqSH6RS8bXKxXD5hFeRM1I1SRlKh6AqBEJfs+4qVKUhgRNl+GpvKFy2yqy9ZZPtGX8otPYnKlh+DruM43kmkKUWlrUmuoSQT709C0eQJkrxCkIqoISEsnlJLOoOaJAFVLNEh7mPRvjLFGUkykTEpMxP7yaRyypZoKXUtTEJQKmtAA8cFNxZV+4kJMuUGBesyabPMIoBrksLmsV4YvbOfmmliIDEcSTLdOGIztlXPS4DGhlYZ6pQ15h5l1sDVKVg2SCQK23IawToBvHR4H4fBANxvp1vDqeAhNcv/jptHV1OFs5xOHoCFEE7P8AMbQCfKq5AV6AK9xQ21jq1cOS1hSK+fw+5AYfOM4mRzvgS1FgrnBdKVuLh2cXcgbQlOlKAzKTl2DULEOHGusWnEcNYt5WfQnrCciYqoFqlrg+mkKxv09I/ZR8ZeK2Cnk6mSol3AH8NzagLR6gZSfLePmrDY0S5yZiVmXMRlUkpLocVCTqk3BakfQmC4oFhKhUqALagEPUGrXjl5EkzognJWWCP3VbjfbvCc2cJigWoLPrFjMUJgbQfM7Qt4aQQCGejflCSTrA0GtvZvDLPptAuLISZK8yQXSWcdNDpEpZKas6XMD4niQZZGlB7kCMnSybrcsGsRglIByLLP5Vc4+Zf5wsMatiFJ7rRzAf2llD0eGlzis5Q/U7f5gn2JIDA9o2dodUsSFETweZBcJvX66g+kWCJJKcyVFr7wouWhiFpY2zJofcfjEsFOmS6fxEPcMFAdrH0rBjVgnrBi0F2IB6tEsNiWNh84spJRMDpLtQ7g6gi4PeF52A2gy43HMRY8sZYZv7QCKGsAbtWIIw5JO4g+Iw/LuekC29hpRdJkUyv08agaFFo3AsbqxRM8l5clOYlyVnyuNzrrQQpLkOoImOpTuX0Sm4SLAE094vJMwJAAtpsB+UAOFzAzbFdU/7PuA/M+sbrasWM0nTJLxqVULpexanZ4Jh8QB5tPn2gchCSmoAUPNS3WBzcpIY0tux3I2jW1lgpPBLiGDzlwcqiL+risLqnkHLNDbG479/zh6RNCuVXp1iOMQlJG7uHsdGgumrQYyafVlBjyEkEWFjehjiv2jrUEYdaaBClcwZ0kpQpIfTyn2jueJSRVSUs5qBa1xsOkVHFuEDE4eZKB8yUqCtEqSkFJL0G14jfWR2ppxOc4BjxMzqDc+WaXGqgRNB/pzB/wC6K5UgYFaZp5ZctXipH35p5kolJGiACylGz2JaB8HXJwiwJkzOoky1FmlIKrpBIzLYgEqoK6wj8dY0zcUmWaskdXUvm7MAQIqk++PJOUkoZ8EcVxSbipvjzmClP4SAOVAditjdWmYuaDYNacIwouLtcXANHb+YxQrxKZagFcy0JyZQzJI7HmJNWjr/AILwa5icxoSSTvo43IrHfBeDzJO8nV8K4E4D0AACAKOAGqYvx8OJUCCAKEJ5Q4p00dor08RRJQ+YMFEF+WqSczOHUwBLAQxhuMoyBaUryzSC6gUgeIXBdZqDsI6LOdnPcb4P4arcpzdiLglw4IINAY5makOpmej1fdnGlo6/j+MzcrsUkO4PlcEsd8rtHD4rGIGcgu4Hul6j3hJNDpMSxch0hQsr8/lHO45AlKdgRWhe+7g6RY4vHEMlLkkhgkVPYDckQ3O4QjDITiccxXm/d4R+ZagAf3qh5UA1Kb0AoSwix0mD4Bwjw0DFTkp5v4CVhwSLLKDWYX8qLE1LC/s54YtMtImuWSnmJAXmuSVCxf00jzL4ZwM/F4iXicQoHJVj5UfeRLTLFBRjewYx61h0GYHLrP8AMu3omwjj5GpOjsSlBWI4LiJl0AMxLGqRzJN66K9IaGOVNSCnIAdSXI7gMEnuYzHYmXJSDNmS0A2zKCRTuRHN4v4nwQVmRiElQ1lBSiB/VlBBHeJVJYHSjJ2dTLlqysVqobAJH4GKzG4cUYrLrR99VedLlnZminHx1IqFKzE2MtKmW2mUsQpmLW6wCR8d4SaUgTFJIUCrOkpCADQEnq0GmNGNHU/YAlQbM5D+ddfZXeGRhA11g/8A6LP/AFEiMUUluYHYg/jE/tDO9YywxJZRHGYMo5gtTG7gH8BCx8QJB5VDVnHyLj5xZrWF07QNUgAEJPpDtW7QsZUqZrCzUKqrNLWLKZqbE2UOh+UNjFMQFs58pHlV2Oh6QPAn8X2jMZhE/d5XFW8p7ptFoS/ic0orubxSPb6QCROa+tjCwxa5TibWUf8A5B9zosXA61A1gswigSynFC7hjYxJ3dlor/Fh1YUE+ZukZAUIyhikqI1e8ZDYNT9iGNJLBNPEJzDQJHmPrQepi3TjAU1To3Roo8NhZv8AFATzgaFwioSACWqKmCplCmWYXP3WtvTSIdnEq4KQefPBVRWjFg/YdY3LTlq+UkAHTTrGScKxZRJTfb3gs3LlYJDG2h7h9aQMtmdLCBT8PYglxZvSnaIzkZjzpUaOnYgag7xFWJWhgeYGxGo6jeGBi/EGUNWzjUfoQyp4M+yyIpmhIyOz+RWjlgyhFLxFaknNXJ5QxZL0YZRaOgxWFSE1AFHewLgtTeKGallEKqmw2Jap/CEkjo4mtnD/ABN8NrmrTNlFK28yCwLkuSCaKjisWpaZrmi0HmAAoUkvTZvrHrGJASQ1Q9ct2uR848n4ji82JXNPM61Fjql2AJH9MW4JN4B/qYpK15HJJAWlaw0s2yig1oO99axe/wDqeapaUyFqQlgGAS7ihYs9xWOZGOCSAlWdAGbKoMU1qk7tvDC+LIQrNKDOkA6FKnCiXN3Yh+sdUW06OCVNYO+ViZaFrX48xUyUll3UQoHIQBo6iRTeLziXG0yJAUVJkl0kBZzqZwSyQblPtHlS/jfE1KVspQYkIAau+ukVsvCTsQpwFzZsw0AdSj+frFXyJElxtnVcT+I584umWpMpSv3ZWrKC9cxOzV9YrcLglzXXMmoTKTVak0ljZOc+dX9KHMLTMFJw3/uFDEThaSlRMpGv72YDzH+hHqYyVMXjF5pqyESxZKQES06JloHKCdBrrE3IrHistMLxOXLSVyUqly0OFTz/AB5qv/qkE/wqGqhzAG4inl4oT5uec5AYJSmiUpFkAmw66u8N4zDeIpKfDWmWgZZSBUAXJpdRNSfygkjh8tTgy3yUVUJIqzEk3iMp3ijphxRjmy7w3xfkBSjwpQSDVTrPZKBQk7mE/wD11iaplTZpKtAAWGuVIHLvm0aBy5eEQ4XImG1lgj1Y9THc8E+I+GSEJyy/BUQQ6ZSn6upiWhEkvA03fn/w4T/UsQpj9iSpbv4i5UxayQCA613DkGDyvhfiOIIeX4fiFg7I6k5RUAbx7FN41JmSwAoKDXc/I/hFUZ4luH51Uf8AkRqB/VUfoQs+XJoLGji1fsrUuW/2kFadknKWoWrvY6sYJJ+BwcqFzM61BTunK6UlJy5rkOWeO7mcRleGwoRpo7UA6aRVYKekzmUzBIv/AFKJPyQmJPkbZaEcNlnwfEIBTKbIUAJCDUhKQAK/eHWLmfKDvvaKubgpcw3BYkirEUYZVXBeI4XiK0qEuacwPlVSvRQGvUfKClSySkrdxLGU6V0rsPrDOJmJZxfXd+sLSKKBNBo8N4zCuM42Y/nDx0QlXZWAlqsLb+sFOIUksr0MCmKdI0IYjqInNPNlZwW9I2gOmzJqrs3NQg22rFDMk+EpkKZJPL/KD/KdgdDpaLibLysH7wHF4QEsRRd4MraKwpCquNLeoIOrJf5xuMSiamnheIzspwCQ9H6s0ZCUytw9DnD8UAli7Bm/KJzMG/PZR+T0Ainw8/MvOPI9Nid4t0Y8kEBiRp+MJGSqmT5ONp2guHWrUWhIzWmUYB7aWI9KwzImknSsTx+EIBNwakajqIarVoVNKVMSxEupNcrVrY3BA7tAJM0lSXLFNjoX/CCS5zBYNQVAA7FkhiNKxpeFSTlKmYU6HX0hWVVaZPiE5wALr5RsK1PtCsyaAMihRIIBIoeh61eBKBVNSRWgYCwZnd9S4hrHKStFiDTMN2NbdjBTsKSWDgvjrGeBLSmWWXNLZnPKAXBSdHoOkecYtF7OwcC/dvx1j2n4l4PhcSlIZlhQuCL0cA3jylXw7OzBChVOZzShaxem/wAorBqJpJyVlBKlF7O9IIiSCK5U3u9xHXYXg1UoDk6JQHJbc6Uq+kbx8iRJA8JCZk7761cyEton+Y9bQfmD8FLBT8N+GVEJmzc0qSTynJmmzGr+7luHFuZRCe8W83FLlcktMrDSC2cKmZp00Cn72YipB/kSyehitxU+dOrMmrVVqFk60AGwhdPDc6QpNAX5mLFqXhvksR8NZY1NXgV8pCknRSAwqWqDo0RzoUgICGCST5iylWzFrnY6RT4tGRZSUp5dd3B+UO8PxUtKEuCFJNdlBRv0Kad4adtWheLqnTGZcuZ93In0/MvBhwmcQ5mAa21NYdlyQauNIew864Id/lHJ8sjt+KHoq5fw3MIJM2gI0N/eGMX8Fry5pcwqYOyi1msRSwi7RM5GGhcwRKyQWfKaNv8A4hfllY/xxoF+z4TUBaSFZXzAk0So0YA3YC8djgJxmKUpuV2T2FPxMc/gEEJyuzgB+9PSkXmCxJlsG5WAtakI5OTtiOPVYGvBJce0IYWWRMmL2WE/8A35xfSZ0tncUBc9oRwKAUSy4dQUpf8AdzVHR4boT+StossFiEh8yWZiSfeNTsBLmDyitmv17XjJ6MpYspNB1D6f5gqJwAoohqEN83iifg537RVzZK5IAdapYOhcoav9yekWmHkzCAULSp7PY9iP1eMM8uoEBWYB9A1qekV2IzYfmQ+R6oOiql0aW0gqrM7aodn4tQIzILmhaoHYbQ4gkvlVtQ0J6RXYfEZ0hWYKL36bCLOZiCmikhQ6M4/GGjViTTVIgJrqfbe/aGZSkmqoqhKKVFSFPflV+dwYJJxreYZH3qPcWhlI0oWsDP2jLQCg6xkHSJRDlBc7Ake4jIcj2XpnNYmWZaQZYIZkrQa9yH6wTC4gZkkEJIp0MPrBzkgXLtCOLnlC8wCQ/mGj79DHGdyeKH0TgoUoq+71MNSsSJqSFG0V32+uYpykNaxO/ZqQyopIBZlEh+z6Q6ZCUPaEpjqWcoPKVF9fMRXeJylBznBBLMwoRA+GylLKleZJUajYKUw96w7jpbpB2tv6bwEnso2lgivDOAurEgNR36v2ECVhgklqqzClHNK2szxCTOUpOVRKahiL+u0O4aeUpoACKqf9dIZUxX2RU8TwcwpJHKlRZSbsoBxexPQxVTODJWlKkqyqJZYfy0Z2NWppF8ZhWcwPM9uos8L/AGQzVUASoVZILV0UY2GUUmlk5rjXDVyklCPLQLI8ytwprJ/ptHIT8KQGakelcQSxOeWQ/mKSX7kGihrHP4zh6cuZxToxqSR3DB4EkWhPByWP4eTLQlqaC7k1Kg1Xb6QhJ4ArNyTCl7dKbiOsVIZ1AJ5RYn0JA0NYSKAOZmgKbjoZxUtlUngSVkqmzFzJjgBhQgCrm5NrxW8X+HpkgZixQqzFyHsFB462QxcM23cxH4rnAYNbAfvVyg9ylIBUamzqAisORtk5wSWBD4Xl+IhSQSoy8r1AdKnIYHZmi3Vw8oL/AHesU37PZDzJx0SlA7kqJA6UB9o9GXKSAFIILuyTZ2q4O0DkimzQm4o5vCcOzN7j3aGBJ/eFNmpuBb9PFojh2Vyxy6iooaZwNgaxuXwxUteZipJNFaEFrj9XiLjRX5EN4LBjwzyvmb5GhHS8OSMHmQU6CjksAIBh1ZbOUmw6vYE/SLDhiMxIIoHfvcfOHVPBzzk4qykxs8JQqWXIP7tKteZhVujxe4fDpy1SKWbtT5RV42WPtKUlPKCqaX6cqR7k+0W0ieMh0YW2gLBpO0ZLmAMGABqe0ROHKS4AKTpqPTaG8BJCg5FPqIliMEhR5Sx6HWG6N5Id0pUV86aBUWAsbM1oWwWKUtQJskMlJ3NyOunrDGMwqkggsXBN9mIfa8AkAACpBF3sa0IhKaZddWjEywhYVLByq/iI2/qEXeDEuaHATQ1ivfmUUhgwBcsx1bfeEGVKmZ/uFnGgJLOw0i0ZJMlKPdY2W+KKFEkDMxZkh7avGpGGKg3KE/1VPypDWBVmSSCkA6a1haVICZgBDpJb8YZrTRK3TXoIMEBQTiANBlA9A0ZFyiRLb7vyjIt0OX5jk1Ylpjh2IYGvpfeDJSmaliQxNmr6mF8ehYUEAkgVBjWCljMbhmf0163jzvNM9Wk42KTMOrCrfLnlKvR20iwxOJQWEqyhlY2DkAHpc+0XE3L4Rz1DRx850LSFOEnmB7lg42ikl10T438mZYLbDLWmSBLJIGtKMogi1YewigyVEuTqan/EJYLGkSwnKFJDgEGwf/MTlzPuhQcXr1jdqB1vAeZLRMCgHfRqcwLvCSVqlnKvMoGlxUd2rDgTQ8zD9ViHgEpzZqCgSdj/AIjZZljDBplpSM2ZyWBBNQ5uCNokkhKXU9QHYsD3YxpWDSgAqDhVjoD1ETxOHSUAyyKfq0HNWbDwAxOJuEtej20aFMfgHSANHJD0UQ1SDSlfeNSpQcqNGuNKXiySgpBUGrX9PAi72O/46OQXw8gOAFBIzqBFQCpjep3hPiXCSzpDhQdKhYjZtCNo62fg1TEqJAqBXRgSWbWrQPhmEBzIVRqjb0jdVoouTFnFyJazQm3Tb9CKr4w4okSxISKqKTMFwMvkAGqiT+nj0ObwUVIJBLmoftHLzfhxKMUZpRnqFubgsCwSdQDGX8HbH7KeEE+DOC+DhwFhlzD4itwKBIO7B6dY6KRhTmaoJDi29abUtDXDwiYgKQwWMz+itjv+EWKsOnOUmoGU/wBzc1b6CH+2SDlTqisSlayQSXy6UPQX+UMKSoBEs+Umh/mA+jGnpDRw8suf5RSuwtC0+YsMFuwZqVYD8jCvBk+zodwvDwylFjm8w+XuN4HPlqlqZJuwc6AlnP61gM3EqCGQc2bygFnG/RoFisYpEoqIJUbPqqyfm0a1Qii72SwM0LVOXYuJaQdkUPusqrBsVJokhwpRyqrSj/lAMHKEtKU3IS1N6En1LmGUKY1BJZg16itNbNC3YzVZGsLiQoZGYigIOkGVmSqrERXypDEZiBsNR+UPInO7MepqYdP2RkqeDEAlNBd3J2hMyE1bNUgEWbqHEPIxGWWDqbCCzaID1UogHp0EUpMTu4sqF44IJ5ATq967RJM0TOYJI0LihBFQR3b3iWJwwUolLE6gX2eMwrNlNhpEU3dHTirWxGSFS15DTVJ3HXqIvpc10pBTUF30I1LwLH8LSpDpLKTVJ6jTsbQH7fyBCaqLsDoRqrZI/LeLKFEJyU0ghxpFHT7iMivlcLlNzgKVUqUakkl3jIn2kU6r0amqUAV3B3gsrGpUmrAwoiRycpKgGdJO0LHEpUWIKSD79Ii72i3VPDL1E4LIcOBYG1NTFST4oOYOpVQ5ZkiifziM+aQyQopUaemvo0HnzWbMA4HKQdobsKoUwPCJ5Scqi2RRcbj1hhcpJUagAuUm3pFdOLLzk5swr0MNpltQkMoOOkD7FKSdhpaipQQbC/XYRYhASklWhf03iplryVJNags7w1MmUJVzPQUtY1h4uiUo2w+JxoUUpAJALlttmgHgqzPlCc2gNa7gRrDZUauLg9oYk4l+chz7esb7bFrroBKUguhVL7se8HloGRn5hRJel7E6Wp3gONKSygDzaHfptC0vw2KVFQJq33bOHgdqDXZWPmQQgzJasjAulVutNYrJOLCFVBBdzSjMPwizl8EC5YWFOTf6Qli+GqzFySQ1GqaNp0hp9klQONxbasc5JibvSlYhjcCClk0UmqSd216aQhKTqCxTcG0NLlziAQzb3B9oHe9oPWtMXk8NSvmScpuwulQ06j/MTGJJ8wtqPy1hlGFWCpSQMwY8hYUvQxAlIr/M/oNjpvCv8CpW8jGEkJVmzuNQz21PeEOJpWFXUo2QDcvp1bU9I3NUEZcj5iQUgamz9BB5WZKnmcxYgkWANabNvGtNUCnGViGDkTUqYeZVCKWuwJsPzhifJmKmoQpQdHORcBjlQB6xJZcONLrOg2Tv3iPBVJKTNJZcw01YMyR+PrGSGk28jv8Ap4LklykWFugUR+EBlTFWAANiAWHZ731h1YOUgO7EG1SawukBKQoUWbNrRz3gteCSbezSVAecMXA9rAtRNYFNUxOUsa0f67QWfImJAKuZ7nvoRCnLVmpd/NWtd4D9FIU8juBxdswZVB6bjSLhU9B5SeYVHe7jeKRMyWAAfMQGFT6dI2lQCzfVuv8AlorGbgRnxqTDycNmOUFSVAA5gzOXoYFi8PlcqYqIA/y28OTcalCXF4r5TrJUxU+28GVLCDBPb0ZNxBSl6qAFEj7xGghecfCT4l1zjlIBrmFAE9KMTqaxPGkoAAQ6lWDs9WHYDeB4nAKS/iZVFX3nLAHQdH16RlaKUm0RlO3MuZm1ysEjoHjI2OK5OVY5hQsaHqO9/WNwOw3URwyz4gqdYnPQHNBGRkRWir2IlRKg5fl/ExYYhPKOwjIyA9GGsPLGU0Ftonw9IyimpjIyGiLIZwY5SNHMGli/+4/QRkZFCLBY1ADUH6MS4p5fQ/SMjIT2D0b27D6Qji0DxjQeVP0EZGQstDw2iz4NZQ0zRmKHN6CMjIvL6o54/diiZY8RVB5dusSwCuRQ0rSMjIjHf9lpa/oYIp7fjFdxUc6hpy/QxkZDT0Dj+wpgzzzemUemW0WPETygaEoB6uoPGRkIis9i/GD+6V/cIawaAEmgsPpGoyGexf8AEaWnlPb8IXwYqjt+EZGQXtE1phOOmg7j6mKqekOf7vqYyMheX7D8H0H+HpDD1+kYJYDMB7RkZB8G8geGh2JqXVesMqLW3MZGQ6MxYF5hJqc0oel27PFjjxVP+9P0VGRkWRN7RTBIjIyMjmOw/9k="/>
          <p:cNvSpPr>
            <a:spLocks noChangeAspect="1" noChangeArrowheads="1"/>
          </p:cNvSpPr>
          <p:nvPr/>
        </p:nvSpPr>
        <p:spPr bwMode="auto">
          <a:xfrm>
            <a:off x="63500" y="-892175"/>
            <a:ext cx="2466975" cy="1847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02" name="Picture 6" descr="http://www.zdravky.cz/uploads/article/2625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149080"/>
            <a:ext cx="2400265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04056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sz="1800" b="1" dirty="0" smtClean="0">
                <a:latin typeface="+mn-lt"/>
              </a:rPr>
              <a:t>RNA  - </a:t>
            </a:r>
            <a:r>
              <a:rPr lang="cs-CZ" sz="1800" b="1" dirty="0" err="1" smtClean="0">
                <a:latin typeface="+mn-lt"/>
              </a:rPr>
              <a:t>Picornavirales</a:t>
            </a:r>
            <a:r>
              <a:rPr lang="cs-CZ" sz="1800" b="1" dirty="0" smtClean="0">
                <a:latin typeface="+mn-lt"/>
              </a:rPr>
              <a:t> - </a:t>
            </a:r>
            <a:r>
              <a:rPr lang="cs-CZ" sz="1800" b="1" dirty="0" err="1" smtClean="0">
                <a:latin typeface="+mn-lt"/>
              </a:rPr>
              <a:t>Picornaviridae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2400" dirty="0" smtClean="0">
                <a:latin typeface="+mn-lt"/>
              </a:rPr>
              <a:t>- </a:t>
            </a:r>
          </a:p>
          <a:p>
            <a:pPr>
              <a:spcBef>
                <a:spcPts val="0"/>
              </a:spcBef>
            </a:pPr>
            <a:r>
              <a:rPr lang="cs-CZ" sz="1800" b="1" u="sng" dirty="0" smtClean="0">
                <a:solidFill>
                  <a:srgbClr val="FF0000"/>
                </a:solidFill>
                <a:latin typeface="+mn-lt"/>
              </a:rPr>
              <a:t>Enterovirus</a:t>
            </a:r>
            <a:r>
              <a:rPr lang="cs-CZ" sz="1800" u="sng" dirty="0" smtClean="0">
                <a:latin typeface="+mn-lt"/>
              </a:rPr>
              <a:t> </a:t>
            </a:r>
            <a:r>
              <a:rPr lang="cs-CZ" sz="1800" dirty="0" smtClean="0">
                <a:latin typeface="+mn-lt"/>
              </a:rPr>
              <a:t>-mají schopnost množit se ve střevě, dlouho přežívají v odpadních vodách, 3 skupiny: </a:t>
            </a:r>
            <a:r>
              <a:rPr lang="cs-CZ" sz="1800" dirty="0" err="1" smtClean="0">
                <a:latin typeface="+mn-lt"/>
              </a:rPr>
              <a:t>polioviry</a:t>
            </a:r>
            <a:r>
              <a:rPr lang="cs-CZ" sz="1800" dirty="0" smtClean="0">
                <a:latin typeface="+mn-lt"/>
              </a:rPr>
              <a:t> (nervový systém, dětská obrna, svalová myopatie, IL v lymfě, NS), </a:t>
            </a:r>
            <a:r>
              <a:rPr lang="cs-CZ" sz="1800" dirty="0" err="1" smtClean="0">
                <a:latin typeface="+mn-lt"/>
              </a:rPr>
              <a:t>coxsackie</a:t>
            </a:r>
            <a:r>
              <a:rPr lang="cs-CZ" sz="1800" dirty="0" smtClean="0">
                <a:latin typeface="+mn-lt"/>
              </a:rPr>
              <a:t> (afty, letní chřipky, vyrážky, </a:t>
            </a:r>
            <a:r>
              <a:rPr lang="cs-CZ" sz="1800" dirty="0" err="1" smtClean="0">
                <a:latin typeface="+mn-lt"/>
              </a:rPr>
              <a:t>heparangína</a:t>
            </a:r>
            <a:r>
              <a:rPr lang="cs-CZ" sz="1800" dirty="0" smtClean="0">
                <a:latin typeface="+mn-lt"/>
              </a:rPr>
              <a:t>, zánět svalů, srdce, diabetes), rinoviry (</a:t>
            </a:r>
            <a:r>
              <a:rPr lang="cs-CZ" sz="1800" dirty="0" err="1" smtClean="0">
                <a:latin typeface="+mn-lt"/>
              </a:rPr>
              <a:t>inf</a:t>
            </a:r>
            <a:r>
              <a:rPr lang="cs-CZ" sz="1800" dirty="0" smtClean="0">
                <a:latin typeface="+mn-lt"/>
              </a:rPr>
              <a:t>. rýmy, záněty středního ucha)</a:t>
            </a:r>
          </a:p>
          <a:p>
            <a:pPr>
              <a:spcBef>
                <a:spcPts val="0"/>
              </a:spcBef>
              <a:buNone/>
            </a:pPr>
            <a:r>
              <a:rPr lang="cs-CZ" sz="1800" dirty="0" smtClean="0">
                <a:latin typeface="+mn-lt"/>
              </a:rPr>
              <a:t>	</a:t>
            </a:r>
            <a:r>
              <a:rPr lang="cs-CZ" sz="1800" b="1" dirty="0" err="1" smtClean="0">
                <a:latin typeface="+mn-lt"/>
              </a:rPr>
              <a:t>Human</a:t>
            </a:r>
            <a:r>
              <a:rPr lang="cs-CZ" sz="1800" b="1" dirty="0" smtClean="0">
                <a:latin typeface="+mn-lt"/>
              </a:rPr>
              <a:t> Enterovirus C+	-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Human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poliovirus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 1,2,3</a:t>
            </a:r>
            <a:r>
              <a:rPr lang="cs-CZ" sz="1800" dirty="0" smtClean="0">
                <a:latin typeface="+mn-lt"/>
              </a:rPr>
              <a:t> - dětská obrna, očkuje se (zátěž očkováním) - překrvení mozku, napadá neurony, hlavně motorické (až nekróza) - bolesti hlavy, parézy (hlavně dolní končetiny, ale i bránice)</a:t>
            </a:r>
          </a:p>
          <a:p>
            <a:pPr>
              <a:spcBef>
                <a:spcPts val="0"/>
              </a:spcBef>
              <a:buNone/>
            </a:pPr>
            <a:r>
              <a:rPr lang="cs-CZ" sz="1800" dirty="0" smtClean="0">
                <a:latin typeface="+mn-lt"/>
              </a:rPr>
              <a:t>	</a:t>
            </a:r>
            <a:r>
              <a:rPr lang="cs-CZ" sz="1800" dirty="0" err="1" smtClean="0">
                <a:latin typeface="+mn-lt"/>
              </a:rPr>
              <a:t>Human</a:t>
            </a:r>
            <a:r>
              <a:rPr lang="cs-CZ" sz="1800" dirty="0" smtClean="0">
                <a:latin typeface="+mn-lt"/>
              </a:rPr>
              <a:t> Enterovirus A+, C+ -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Human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coxsackie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 virus A </a:t>
            </a:r>
            <a:r>
              <a:rPr lang="cs-CZ" sz="1800" dirty="0" smtClean="0">
                <a:latin typeface="+mn-lt"/>
              </a:rPr>
              <a:t>- hodně podobné dětské obrně, lehčí průběh, napadá meningy</a:t>
            </a:r>
          </a:p>
          <a:p>
            <a:pPr>
              <a:spcBef>
                <a:spcPts val="0"/>
              </a:spcBef>
              <a:buNone/>
            </a:pPr>
            <a:r>
              <a:rPr lang="cs-CZ" sz="1800" dirty="0" smtClean="0">
                <a:latin typeface="+mn-lt"/>
              </a:rPr>
              <a:t>				- </a:t>
            </a:r>
            <a:r>
              <a:rPr lang="cs-CZ" sz="1800" dirty="0" err="1" smtClean="0">
                <a:solidFill>
                  <a:srgbClr val="FF0000"/>
                </a:solidFill>
                <a:latin typeface="+mn-lt"/>
              </a:rPr>
              <a:t>Human</a:t>
            </a:r>
            <a:r>
              <a:rPr lang="cs-CZ" sz="1800" dirty="0" smtClean="0">
                <a:solidFill>
                  <a:srgbClr val="FF0000"/>
                </a:solidFill>
                <a:latin typeface="+mn-lt"/>
              </a:rPr>
              <a:t> enterovirus 71 </a:t>
            </a:r>
            <a:r>
              <a:rPr lang="cs-CZ" sz="1800" dirty="0" smtClean="0">
                <a:latin typeface="+mn-lt"/>
              </a:rPr>
              <a:t>- těžký zánět mozku a blan s obrnou</a:t>
            </a:r>
          </a:p>
          <a:p>
            <a:pPr>
              <a:spcBef>
                <a:spcPts val="0"/>
              </a:spcBef>
              <a:buNone/>
            </a:pPr>
            <a:r>
              <a:rPr lang="cs-CZ" sz="1800" b="1" dirty="0" smtClean="0"/>
              <a:t>	</a:t>
            </a:r>
            <a:r>
              <a:rPr lang="cs-CZ" sz="1800" b="1" dirty="0" err="1" smtClean="0">
                <a:latin typeface="+mn-lt"/>
              </a:rPr>
              <a:t>Human</a:t>
            </a:r>
            <a:r>
              <a:rPr lang="cs-CZ" sz="1800" b="1" dirty="0" smtClean="0">
                <a:latin typeface="+mn-lt"/>
              </a:rPr>
              <a:t> Enterovirus D+	</a:t>
            </a:r>
            <a:r>
              <a:rPr lang="cs-CZ" sz="1800" dirty="0" smtClean="0">
                <a:latin typeface="+mn-lt"/>
              </a:rPr>
              <a:t>- </a:t>
            </a:r>
            <a:r>
              <a:rPr lang="cs-CZ" sz="1800" dirty="0" err="1" smtClean="0">
                <a:solidFill>
                  <a:srgbClr val="FF0000"/>
                </a:solidFill>
                <a:latin typeface="+mn-lt"/>
              </a:rPr>
              <a:t>Human</a:t>
            </a:r>
            <a:r>
              <a:rPr lang="cs-CZ" sz="1800" dirty="0" smtClean="0">
                <a:solidFill>
                  <a:srgbClr val="FF0000"/>
                </a:solidFill>
                <a:latin typeface="+mn-lt"/>
              </a:rPr>
              <a:t> enterovirus 70 </a:t>
            </a:r>
            <a:r>
              <a:rPr lang="cs-CZ" sz="1800" dirty="0" smtClean="0">
                <a:latin typeface="+mn-lt"/>
              </a:rPr>
              <a:t>- meningoencefalitida</a:t>
            </a:r>
          </a:p>
          <a:p>
            <a:pPr>
              <a:spcBef>
                <a:spcPts val="0"/>
              </a:spcBef>
            </a:pP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Cosavirus</a:t>
            </a:r>
            <a:r>
              <a:rPr lang="cs-CZ" sz="1800" dirty="0" smtClean="0">
                <a:latin typeface="+mn-lt"/>
              </a:rPr>
              <a:t> - lidský střevní virus (Asie) - průjmy u dětí, podobný obrně</a:t>
            </a:r>
          </a:p>
          <a:p>
            <a:pPr>
              <a:spcBef>
                <a:spcPts val="0"/>
              </a:spcBef>
            </a:pP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Cardiovirus</a:t>
            </a:r>
            <a:r>
              <a:rPr lang="cs-CZ" sz="1800" dirty="0" smtClean="0">
                <a:latin typeface="+mn-lt"/>
              </a:rPr>
              <a:t> -  zánět srdečního svalu, encefalitida (zánět mozku)</a:t>
            </a:r>
          </a:p>
          <a:p>
            <a:pPr>
              <a:spcBef>
                <a:spcPts val="0"/>
              </a:spcBef>
            </a:pP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Parechovirus</a:t>
            </a:r>
            <a:r>
              <a:rPr lang="cs-CZ" sz="1800" dirty="0" smtClean="0">
                <a:latin typeface="+mn-lt"/>
              </a:rPr>
              <a:t> -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Human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parechovirus</a:t>
            </a:r>
            <a:r>
              <a:rPr lang="cs-CZ" sz="1800" dirty="0" smtClean="0">
                <a:latin typeface="+mn-lt"/>
              </a:rPr>
              <a:t> - průjmy, </a:t>
            </a:r>
            <a:r>
              <a:rPr lang="cs-CZ" sz="1800" dirty="0" err="1" smtClean="0">
                <a:latin typeface="+mn-lt"/>
              </a:rPr>
              <a:t>respir</a:t>
            </a:r>
            <a:r>
              <a:rPr lang="cs-CZ" sz="1800" dirty="0" smtClean="0">
                <a:latin typeface="+mn-lt"/>
              </a:rPr>
              <a:t>. , záněty </a:t>
            </a:r>
            <a:r>
              <a:rPr lang="cs-CZ" sz="1800" dirty="0" err="1" smtClean="0">
                <a:latin typeface="+mn-lt"/>
              </a:rPr>
              <a:t>srdeč</a:t>
            </a:r>
            <a:r>
              <a:rPr lang="cs-CZ" sz="1800" dirty="0" smtClean="0">
                <a:latin typeface="+mn-lt"/>
              </a:rPr>
              <a:t>. svalu, encefalitidy</a:t>
            </a:r>
          </a:p>
          <a:p>
            <a:pPr>
              <a:spcBef>
                <a:spcPts val="0"/>
              </a:spcBef>
              <a:buNone/>
            </a:pPr>
            <a:endParaRPr lang="cs-CZ" sz="800" dirty="0" smtClean="0">
              <a:solidFill>
                <a:srgbClr val="FF0000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r>
              <a:rPr lang="cs-CZ" sz="1800" dirty="0" smtClean="0">
                <a:latin typeface="+mn-lt"/>
              </a:rPr>
              <a:t>Tyto viry se šíří podél nervových vláken - především napadají 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motorické neurony v míše</a:t>
            </a:r>
            <a:r>
              <a:rPr lang="cs-CZ" sz="1800" dirty="0" smtClean="0">
                <a:latin typeface="+mn-lt"/>
              </a:rPr>
              <a:t>, </a:t>
            </a:r>
            <a:r>
              <a:rPr lang="cs-CZ" sz="1800" b="1" dirty="0" smtClean="0">
                <a:latin typeface="+mn-lt"/>
              </a:rPr>
              <a:t>mozkovém kmeni a mozkové kůře 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457200" y="309600"/>
            <a:ext cx="8229600" cy="864000"/>
          </a:xfrm>
          <a:prstGeom prst="rect">
            <a:avLst/>
          </a:prstGeom>
          <a:solidFill>
            <a:srgbClr val="F1C60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cs-CZ" sz="4000" b="1" dirty="0" smtClean="0">
                <a:solidFill>
                  <a:schemeClr val="bg1"/>
                </a:solidFill>
              </a:rPr>
              <a:t>A2. Enteroviry v NS</a:t>
            </a:r>
          </a:p>
        </p:txBody>
      </p:sp>
      <p:sp>
        <p:nvSpPr>
          <p:cNvPr id="10" name="Obdélník 3"/>
          <p:cNvSpPr>
            <a:spLocks noChangeArrowheads="1"/>
          </p:cNvSpPr>
          <p:nvPr/>
        </p:nvSpPr>
        <p:spPr bwMode="auto">
          <a:xfrm>
            <a:off x="0" y="6453336"/>
            <a:ext cx="15476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1000" dirty="0">
                <a:solidFill>
                  <a:srgbClr val="000099"/>
                </a:solidFill>
                <a:latin typeface="Calibri" pitchFamily="34" charset="0"/>
              </a:rPr>
              <a:t>© ECC s.r.o.</a:t>
            </a:r>
          </a:p>
          <a:p>
            <a:pPr algn="ctr"/>
            <a:r>
              <a:rPr lang="cs-CZ" sz="1000" dirty="0">
                <a:solidFill>
                  <a:srgbClr val="000099"/>
                </a:solidFill>
                <a:latin typeface="Calibri" pitchFamily="34" charset="0"/>
              </a:rPr>
              <a:t>Všechna práva vyhrazena</a:t>
            </a:r>
          </a:p>
        </p:txBody>
      </p:sp>
      <p:pic>
        <p:nvPicPr>
          <p:cNvPr id="7" name="Obrázek 6" descr="cic-meth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0432" y="6361605"/>
            <a:ext cx="683568" cy="49639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4525963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cs-CZ" sz="1800" b="1" dirty="0" smtClean="0">
                <a:latin typeface="+mn-lt"/>
              </a:rPr>
              <a:t>DNA - </a:t>
            </a:r>
            <a:r>
              <a:rPr lang="cs-CZ" sz="1800" b="1" dirty="0" err="1" smtClean="0">
                <a:latin typeface="+mn-lt"/>
              </a:rPr>
              <a:t>Herpesvirales</a:t>
            </a:r>
            <a:r>
              <a:rPr lang="cs-CZ" sz="1800" b="1" dirty="0" smtClean="0">
                <a:latin typeface="+mn-lt"/>
              </a:rPr>
              <a:t> - </a:t>
            </a:r>
            <a:r>
              <a:rPr lang="cs-CZ" sz="1800" b="1" u="sng" dirty="0" err="1" smtClean="0">
                <a:latin typeface="+mn-lt"/>
              </a:rPr>
              <a:t>Herpesviridae</a:t>
            </a:r>
            <a:endParaRPr lang="cs-CZ" sz="1800" b="1" u="sng" dirty="0" smtClean="0">
              <a:latin typeface="+mn-lt"/>
            </a:endParaRPr>
          </a:p>
          <a:p>
            <a:pPr>
              <a:spcBef>
                <a:spcPts val="0"/>
              </a:spcBef>
            </a:pPr>
            <a:r>
              <a:rPr lang="cs-CZ" sz="1800" b="1" dirty="0" err="1" smtClean="0">
                <a:latin typeface="+mn-lt"/>
              </a:rPr>
              <a:t>Alphaherpesvirinae</a:t>
            </a:r>
            <a:endParaRPr lang="cs-CZ" sz="1800" b="1" dirty="0" smtClean="0">
              <a:latin typeface="+mn-lt"/>
            </a:endParaRPr>
          </a:p>
          <a:p>
            <a:pPr>
              <a:spcBef>
                <a:spcPts val="0"/>
              </a:spcBef>
              <a:buNone/>
            </a:pPr>
            <a:r>
              <a:rPr lang="cs-CZ" sz="1800" b="1" dirty="0" smtClean="0">
                <a:latin typeface="+mn-lt"/>
              </a:rPr>
              <a:t>	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.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Simplexvirus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1800" dirty="0" smtClean="0">
                <a:solidFill>
                  <a:srgbClr val="FF0000"/>
                </a:solidFill>
                <a:latin typeface="+mn-lt"/>
              </a:rPr>
              <a:t>-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Human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herpervirus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 (simplex) 1, 2 </a:t>
            </a:r>
            <a:r>
              <a:rPr lang="cs-CZ" sz="1800" dirty="0" smtClean="0">
                <a:latin typeface="+mn-lt"/>
              </a:rPr>
              <a:t>- IL v periferních n.(trojklaný, mícha), CNS (</a:t>
            </a:r>
            <a:r>
              <a:rPr lang="cs-CZ" sz="1800" dirty="0" err="1" smtClean="0">
                <a:latin typeface="+mn-lt"/>
              </a:rPr>
              <a:t>tempor</a:t>
            </a:r>
            <a:r>
              <a:rPr lang="cs-CZ" sz="1800" dirty="0" smtClean="0">
                <a:latin typeface="+mn-lt"/>
              </a:rPr>
              <a:t>., frontální) - DEGENERACE napadených </a:t>
            </a:r>
            <a:r>
              <a:rPr lang="cs-CZ" sz="1800" dirty="0" err="1" smtClean="0">
                <a:latin typeface="+mn-lt"/>
              </a:rPr>
              <a:t>neur</a:t>
            </a:r>
            <a:r>
              <a:rPr lang="cs-CZ" sz="1800" dirty="0" smtClean="0">
                <a:latin typeface="+mn-lt"/>
              </a:rPr>
              <a:t>., nejzávažnější </a:t>
            </a:r>
            <a:r>
              <a:rPr lang="cs-CZ" sz="1800" dirty="0" err="1" smtClean="0">
                <a:latin typeface="+mn-lt"/>
              </a:rPr>
              <a:t>neuroinfekce</a:t>
            </a:r>
            <a:endParaRPr lang="cs-CZ" sz="1800" dirty="0" smtClean="0">
              <a:latin typeface="+mn-lt"/>
            </a:endParaRPr>
          </a:p>
          <a:p>
            <a:pPr>
              <a:buNone/>
            </a:pPr>
            <a:r>
              <a:rPr lang="cs-CZ" sz="1800" b="1" dirty="0" smtClean="0">
                <a:latin typeface="+mn-lt"/>
              </a:rPr>
              <a:t>	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.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Varicellovirus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1800" dirty="0" smtClean="0">
                <a:solidFill>
                  <a:srgbClr val="FF0000"/>
                </a:solidFill>
                <a:latin typeface="+mn-lt"/>
              </a:rPr>
              <a:t>-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Human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 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herpesvirus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 3 (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Varicella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zoster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) </a:t>
            </a:r>
            <a:r>
              <a:rPr lang="cs-CZ" sz="1800" b="1" dirty="0" smtClean="0">
                <a:latin typeface="+mn-lt"/>
              </a:rPr>
              <a:t>- </a:t>
            </a:r>
            <a:r>
              <a:rPr lang="cs-CZ" sz="1800" dirty="0" smtClean="0">
                <a:latin typeface="+mn-lt"/>
              </a:rPr>
              <a:t>plané neštovice, pásový opar, vznik IL - neurony senzitivních gangliích: ganglion </a:t>
            </a:r>
            <a:r>
              <a:rPr lang="cs-CZ" sz="1800" dirty="0" err="1" smtClean="0">
                <a:latin typeface="+mn-lt"/>
              </a:rPr>
              <a:t>Gasseri</a:t>
            </a:r>
            <a:r>
              <a:rPr lang="cs-CZ" sz="1800" dirty="0" smtClean="0">
                <a:latin typeface="+mn-lt"/>
              </a:rPr>
              <a:t> (</a:t>
            </a:r>
            <a:r>
              <a:rPr lang="cs-CZ" sz="1800" dirty="0" err="1" smtClean="0">
                <a:latin typeface="+mn-lt"/>
              </a:rPr>
              <a:t>n.trigeminus</a:t>
            </a:r>
            <a:r>
              <a:rPr lang="cs-CZ" sz="1800" dirty="0" smtClean="0">
                <a:latin typeface="+mn-lt"/>
              </a:rPr>
              <a:t>) a ganglion </a:t>
            </a:r>
            <a:r>
              <a:rPr lang="cs-CZ" sz="1800" dirty="0" err="1" smtClean="0">
                <a:latin typeface="+mn-lt"/>
              </a:rPr>
              <a:t>Geniculi</a:t>
            </a:r>
            <a:r>
              <a:rPr lang="cs-CZ" sz="1800" dirty="0" smtClean="0">
                <a:latin typeface="+mn-lt"/>
              </a:rPr>
              <a:t> (oči, porucha sluchu, závratě, paréza </a:t>
            </a:r>
            <a:r>
              <a:rPr lang="cs-CZ" sz="1800" dirty="0" err="1" smtClean="0">
                <a:latin typeface="+mn-lt"/>
              </a:rPr>
              <a:t>n.facialis</a:t>
            </a:r>
            <a:r>
              <a:rPr lang="cs-CZ" sz="1800" dirty="0" smtClean="0">
                <a:latin typeface="+mn-lt"/>
              </a:rPr>
              <a:t>, </a:t>
            </a:r>
            <a:r>
              <a:rPr lang="cs-CZ" sz="1800" dirty="0" err="1" smtClean="0">
                <a:latin typeface="+mn-lt"/>
              </a:rPr>
              <a:t>optalmicus</a:t>
            </a:r>
            <a:r>
              <a:rPr lang="cs-CZ" sz="1800" dirty="0" smtClean="0">
                <a:latin typeface="+mn-lt"/>
              </a:rPr>
              <a:t>),v senzor.nervech, mozeček (změny v bílé hmotě) - poruchy koordinace, třesy, nestabilita, epilepsie, </a:t>
            </a:r>
            <a:r>
              <a:rPr lang="cs-CZ" sz="1800" dirty="0" err="1" smtClean="0">
                <a:latin typeface="+mn-lt"/>
              </a:rPr>
              <a:t>Reyův</a:t>
            </a:r>
            <a:r>
              <a:rPr lang="cs-CZ" sz="1800" dirty="0" smtClean="0">
                <a:latin typeface="+mn-lt"/>
              </a:rPr>
              <a:t> syndrom, </a:t>
            </a:r>
            <a:r>
              <a:rPr lang="cs-CZ" sz="1800" dirty="0" err="1" smtClean="0">
                <a:latin typeface="+mn-lt"/>
              </a:rPr>
              <a:t>polyradikulon</a:t>
            </a:r>
            <a:r>
              <a:rPr lang="cs-CZ" sz="1800" dirty="0" smtClean="0">
                <a:latin typeface="+mn-lt"/>
              </a:rPr>
              <a:t>. (p+v) </a:t>
            </a:r>
          </a:p>
          <a:p>
            <a:pPr>
              <a:spcBef>
                <a:spcPts val="0"/>
              </a:spcBef>
            </a:pPr>
            <a:r>
              <a:rPr lang="cs-CZ" sz="1800" b="1" dirty="0" err="1" smtClean="0">
                <a:latin typeface="+mn-lt"/>
              </a:rPr>
              <a:t>Betaherpesvirinae</a:t>
            </a:r>
            <a:r>
              <a:rPr lang="cs-CZ" sz="1800" b="1" dirty="0" smtClean="0">
                <a:latin typeface="+mn-lt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	.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Cytomegalovirus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 -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Human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 herpes 5 (CMV) - </a:t>
            </a:r>
            <a:r>
              <a:rPr lang="cs-CZ" sz="1800" dirty="0" smtClean="0">
                <a:latin typeface="+mn-lt"/>
              </a:rPr>
              <a:t>mozkové nádory (glie), autoimunita CNS, neurony (zrakové)</a:t>
            </a:r>
            <a:endParaRPr lang="cs-CZ" sz="1800" b="1" dirty="0" smtClean="0">
              <a:solidFill>
                <a:srgbClr val="FF0000"/>
              </a:solidFill>
              <a:latin typeface="+mn-lt"/>
            </a:endParaRPr>
          </a:p>
          <a:p>
            <a:pPr>
              <a:spcBef>
                <a:spcPts val="0"/>
              </a:spcBef>
              <a:buNone/>
            </a:pPr>
            <a:r>
              <a:rPr lang="cs-CZ" sz="1800" b="1" dirty="0" smtClean="0">
                <a:latin typeface="+mn-lt"/>
              </a:rPr>
              <a:t>	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.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Roseolovirus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1800" dirty="0" smtClean="0">
                <a:solidFill>
                  <a:srgbClr val="FF0000"/>
                </a:solidFill>
                <a:latin typeface="+mn-lt"/>
              </a:rPr>
              <a:t>-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Human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herpesvirus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 6,7 (virus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exanthema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subitum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) - </a:t>
            </a:r>
            <a:r>
              <a:rPr lang="cs-CZ" sz="1800" dirty="0" err="1" smtClean="0">
                <a:latin typeface="+mn-lt"/>
              </a:rPr>
              <a:t>neuroinvazivní</a:t>
            </a:r>
            <a:r>
              <a:rPr lang="cs-CZ" sz="1800" dirty="0" smtClean="0">
                <a:latin typeface="+mn-lt"/>
              </a:rPr>
              <a:t>, batolata - 20% horeček s křečemi (6. dětská nemoc)</a:t>
            </a:r>
          </a:p>
          <a:p>
            <a:pPr>
              <a:spcBef>
                <a:spcPts val="0"/>
              </a:spcBef>
            </a:pPr>
            <a:r>
              <a:rPr lang="cs-CZ" sz="1800" b="1" dirty="0" err="1" smtClean="0">
                <a:latin typeface="+mn-lt"/>
              </a:rPr>
              <a:t>Gammaherpesvirinae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dirty="0" smtClean="0">
                <a:latin typeface="+mn-lt"/>
              </a:rPr>
              <a:t>- </a:t>
            </a:r>
            <a:r>
              <a:rPr lang="cs-CZ" sz="1800" dirty="0" err="1" smtClean="0">
                <a:latin typeface="+mn-lt"/>
              </a:rPr>
              <a:t>onkogenní</a:t>
            </a:r>
            <a:r>
              <a:rPr lang="cs-CZ" sz="1800" dirty="0" smtClean="0">
                <a:latin typeface="+mn-lt"/>
              </a:rPr>
              <a:t>, </a:t>
            </a:r>
          </a:p>
          <a:p>
            <a:pPr>
              <a:spcBef>
                <a:spcPts val="0"/>
              </a:spcBef>
              <a:buNone/>
            </a:pP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	.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Lymphocryptovirus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1800" dirty="0" smtClean="0">
                <a:solidFill>
                  <a:srgbClr val="FF0000"/>
                </a:solidFill>
                <a:latin typeface="+mn-lt"/>
              </a:rPr>
              <a:t>-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Human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herpesvirus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 4 (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Epstein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-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Barr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) - </a:t>
            </a:r>
            <a:r>
              <a:rPr lang="cs-CZ" sz="1800" dirty="0" smtClean="0">
                <a:latin typeface="+mn-lt"/>
              </a:rPr>
              <a:t>glie, meningy                   </a:t>
            </a:r>
          </a:p>
          <a:p>
            <a:pPr>
              <a:spcBef>
                <a:spcPts val="0"/>
              </a:spcBef>
            </a:pPr>
            <a:r>
              <a:rPr lang="cs-CZ" sz="2000" dirty="0" smtClean="0">
                <a:latin typeface="+mn-lt"/>
              </a:rPr>
              <a:t>Tyto viry se šíří nervovými vlákny z periferií, putují do těla neuronů - především napadají </a:t>
            </a:r>
            <a:r>
              <a:rPr lang="cs-CZ" sz="2000" b="1" dirty="0" smtClean="0">
                <a:solidFill>
                  <a:srgbClr val="FF0000"/>
                </a:solidFill>
                <a:latin typeface="+mn-lt"/>
              </a:rPr>
              <a:t>senzorické ganglia</a:t>
            </a:r>
            <a:r>
              <a:rPr lang="cs-CZ" sz="2000" dirty="0" smtClean="0">
                <a:latin typeface="+mn-lt"/>
              </a:rPr>
              <a:t>, odtud přecházejí do dalších částí CNS - agresivita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457200" y="309600"/>
            <a:ext cx="8229600" cy="864000"/>
          </a:xfrm>
          <a:prstGeom prst="rect">
            <a:avLst/>
          </a:prstGeom>
          <a:solidFill>
            <a:srgbClr val="F1C60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cs-CZ" sz="4000" b="1" dirty="0" smtClean="0">
                <a:solidFill>
                  <a:schemeClr val="bg1"/>
                </a:solidFill>
              </a:rPr>
              <a:t>A3. Herpetické viry v NS</a:t>
            </a:r>
          </a:p>
        </p:txBody>
      </p:sp>
      <p:sp>
        <p:nvSpPr>
          <p:cNvPr id="10" name="Obdélník 3"/>
          <p:cNvSpPr>
            <a:spLocks noChangeArrowheads="1"/>
          </p:cNvSpPr>
          <p:nvPr/>
        </p:nvSpPr>
        <p:spPr bwMode="auto">
          <a:xfrm>
            <a:off x="0" y="6453336"/>
            <a:ext cx="15476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1000" dirty="0">
                <a:solidFill>
                  <a:srgbClr val="000099"/>
                </a:solidFill>
                <a:latin typeface="Calibri" pitchFamily="34" charset="0"/>
              </a:rPr>
              <a:t>© ECC s.r.o.</a:t>
            </a:r>
          </a:p>
          <a:p>
            <a:pPr algn="ctr"/>
            <a:r>
              <a:rPr lang="cs-CZ" sz="1000" dirty="0">
                <a:solidFill>
                  <a:srgbClr val="000099"/>
                </a:solidFill>
                <a:latin typeface="Calibri" pitchFamily="34" charset="0"/>
              </a:rPr>
              <a:t>Všechna práva vyhrazena</a:t>
            </a:r>
          </a:p>
        </p:txBody>
      </p:sp>
      <p:pic>
        <p:nvPicPr>
          <p:cNvPr id="7" name="Obrázek 6" descr="cic-meth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0432" y="6361605"/>
            <a:ext cx="683568" cy="49639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4000"/>
          </a:xfrm>
          <a:solidFill>
            <a:srgbClr val="F1C60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z="4000" b="1" dirty="0" smtClean="0">
                <a:solidFill>
                  <a:schemeClr val="bg1"/>
                </a:solidFill>
                <a:latin typeface="Arial" charset="0"/>
              </a:rPr>
              <a:t>Nervový systém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323528" y="1268760"/>
            <a:ext cx="8280920" cy="4525963"/>
          </a:xfrm>
        </p:spPr>
        <p:txBody>
          <a:bodyPr/>
          <a:lstStyle/>
          <a:p>
            <a:r>
              <a:rPr lang="cs-CZ" sz="2400" dirty="0" smtClean="0">
                <a:latin typeface="+mn-lt"/>
              </a:rPr>
              <a:t>Detoxikace nervového systému.</a:t>
            </a:r>
          </a:p>
          <a:p>
            <a:r>
              <a:rPr lang="cs-CZ" sz="2400" dirty="0" smtClean="0">
                <a:latin typeface="+mn-lt"/>
              </a:rPr>
              <a:t>Nejčastější a nejzávažnější mikrobiální infekční ložiska v nervovém systému a CNS.</a:t>
            </a:r>
          </a:p>
          <a:p>
            <a:r>
              <a:rPr lang="cs-CZ" sz="2400" dirty="0" smtClean="0">
                <a:latin typeface="+mn-lt"/>
              </a:rPr>
              <a:t>Jejich toxiny, působení na organismus a jejich šíření. </a:t>
            </a:r>
          </a:p>
          <a:p>
            <a:r>
              <a:rPr lang="cs-CZ" sz="2400" dirty="0" smtClean="0">
                <a:latin typeface="+mn-lt"/>
              </a:rPr>
              <a:t>Vliv na psychiku a změny chování. </a:t>
            </a:r>
          </a:p>
          <a:p>
            <a:r>
              <a:rPr lang="cs-CZ" sz="2400" dirty="0" smtClean="0">
                <a:latin typeface="+mn-lt"/>
              </a:rPr>
              <a:t>Problematika toxoplasmosy.</a:t>
            </a:r>
          </a:p>
        </p:txBody>
      </p:sp>
      <p:pic>
        <p:nvPicPr>
          <p:cNvPr id="49156" name="Picture 4" descr="http://www.healthbasement.com/uploads/7/0/9/2/7092508/638594691.jpg?2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645024"/>
            <a:ext cx="3161303" cy="2519165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5796136" y="6165304"/>
            <a:ext cx="302433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>
                <a:solidFill>
                  <a:srgbClr val="000099"/>
                </a:solidFill>
              </a:rPr>
              <a:t>http://www.</a:t>
            </a:r>
            <a:r>
              <a:rPr lang="cs-CZ" sz="800" dirty="0" err="1" smtClean="0">
                <a:solidFill>
                  <a:srgbClr val="000099"/>
                </a:solidFill>
              </a:rPr>
              <a:t>healthbasement.com</a:t>
            </a:r>
            <a:r>
              <a:rPr lang="cs-CZ" sz="800" dirty="0" smtClean="0">
                <a:solidFill>
                  <a:srgbClr val="000099"/>
                </a:solidFill>
              </a:rPr>
              <a:t>/</a:t>
            </a:r>
            <a:r>
              <a:rPr lang="cs-CZ" sz="800" dirty="0" err="1" smtClean="0">
                <a:solidFill>
                  <a:srgbClr val="000099"/>
                </a:solidFill>
              </a:rPr>
              <a:t>psychoneuroimmunology.html</a:t>
            </a:r>
            <a:endParaRPr lang="cs-CZ" sz="800" dirty="0" smtClean="0">
              <a:solidFill>
                <a:srgbClr val="000099"/>
              </a:solidFill>
            </a:endParaRPr>
          </a:p>
        </p:txBody>
      </p:sp>
      <p:sp>
        <p:nvSpPr>
          <p:cNvPr id="8" name="Obdélník 3"/>
          <p:cNvSpPr>
            <a:spLocks noChangeArrowheads="1"/>
          </p:cNvSpPr>
          <p:nvPr/>
        </p:nvSpPr>
        <p:spPr bwMode="auto">
          <a:xfrm>
            <a:off x="0" y="6453336"/>
            <a:ext cx="15476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1000" dirty="0">
                <a:solidFill>
                  <a:srgbClr val="000099"/>
                </a:solidFill>
                <a:latin typeface="Calibri" pitchFamily="34" charset="0"/>
              </a:rPr>
              <a:t>© ECC s.r.o.</a:t>
            </a:r>
          </a:p>
          <a:p>
            <a:pPr algn="ctr"/>
            <a:r>
              <a:rPr lang="cs-CZ" sz="1000" dirty="0">
                <a:solidFill>
                  <a:srgbClr val="000099"/>
                </a:solidFill>
                <a:latin typeface="Calibri" pitchFamily="34" charset="0"/>
              </a:rPr>
              <a:t>Všechna práva vyhrazena</a:t>
            </a:r>
          </a:p>
        </p:txBody>
      </p:sp>
      <p:pic>
        <p:nvPicPr>
          <p:cNvPr id="10" name="Obrázek 9" descr="cic-meth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60432" y="6361605"/>
            <a:ext cx="683568" cy="49639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579296" cy="4525963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cs-CZ" sz="1800" b="1" dirty="0" smtClean="0">
                <a:latin typeface="+mn-lt"/>
              </a:rPr>
              <a:t>RNA</a:t>
            </a:r>
          </a:p>
          <a:p>
            <a:pPr>
              <a:spcBef>
                <a:spcPts val="0"/>
              </a:spcBef>
            </a:pPr>
            <a:r>
              <a:rPr lang="cs-CZ" sz="1800" b="1" dirty="0" err="1" smtClean="0">
                <a:latin typeface="+mn-lt"/>
              </a:rPr>
              <a:t>Orthomyxoviridae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 - .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Influenzavirus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 A, B, C </a:t>
            </a:r>
            <a:r>
              <a:rPr lang="cs-CZ" sz="1800" dirty="0" smtClean="0">
                <a:latin typeface="+mn-lt"/>
              </a:rPr>
              <a:t>- </a:t>
            </a:r>
            <a:r>
              <a:rPr lang="cs-CZ" sz="1800" dirty="0" err="1" smtClean="0">
                <a:latin typeface="+mn-lt"/>
              </a:rPr>
              <a:t>Reyův</a:t>
            </a:r>
            <a:r>
              <a:rPr lang="cs-CZ" sz="1800" dirty="0" smtClean="0">
                <a:latin typeface="+mn-lt"/>
              </a:rPr>
              <a:t> syndrom (poškození mitochondrií buněk, otok mozku - </a:t>
            </a:r>
            <a:r>
              <a:rPr lang="cs-CZ" sz="1800" dirty="0" err="1" smtClean="0">
                <a:latin typeface="+mn-lt"/>
              </a:rPr>
              <a:t>acylpiryn</a:t>
            </a:r>
            <a:r>
              <a:rPr lang="cs-CZ" sz="1800" dirty="0" smtClean="0">
                <a:latin typeface="+mn-lt"/>
              </a:rPr>
              <a:t>), IL v míše, periferní NS (obaly), mozkové obaly</a:t>
            </a:r>
          </a:p>
          <a:p>
            <a:pPr>
              <a:spcBef>
                <a:spcPts val="0"/>
              </a:spcBef>
            </a:pPr>
            <a:r>
              <a:rPr lang="cs-CZ" sz="1800" b="1" dirty="0" err="1" smtClean="0">
                <a:latin typeface="+mn-lt"/>
              </a:rPr>
              <a:t>Mononegavirales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 - </a:t>
            </a:r>
            <a:r>
              <a:rPr lang="cs-CZ" sz="1800" b="1" dirty="0" err="1" smtClean="0">
                <a:latin typeface="+mn-lt"/>
              </a:rPr>
              <a:t>Paramyxoviridae</a:t>
            </a:r>
            <a:r>
              <a:rPr lang="cs-CZ" sz="1800" b="1" dirty="0" smtClean="0">
                <a:latin typeface="+mn-lt"/>
              </a:rPr>
              <a:t> - </a:t>
            </a:r>
            <a:r>
              <a:rPr lang="cs-CZ" sz="1800" b="1" dirty="0" err="1" smtClean="0">
                <a:latin typeface="+mn-lt"/>
              </a:rPr>
              <a:t>Paramyxovirinae</a:t>
            </a:r>
            <a:endParaRPr lang="cs-CZ" sz="1800" b="1" dirty="0" smtClean="0">
              <a:latin typeface="+mn-lt"/>
            </a:endParaRPr>
          </a:p>
          <a:p>
            <a:pPr>
              <a:spcBef>
                <a:spcPts val="0"/>
              </a:spcBef>
              <a:buNone/>
            </a:pP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	.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Respirovirus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 	-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Human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parainfluenza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 virus 1,3 </a:t>
            </a:r>
            <a:r>
              <a:rPr lang="cs-CZ" sz="1800" dirty="0" smtClean="0">
                <a:latin typeface="+mn-lt"/>
              </a:rPr>
              <a:t>- jako chřipka</a:t>
            </a:r>
          </a:p>
          <a:p>
            <a:pPr>
              <a:spcBef>
                <a:spcPts val="0"/>
              </a:spcBef>
              <a:buNone/>
            </a:pPr>
            <a:r>
              <a:rPr lang="cs-CZ" sz="1800" dirty="0" smtClean="0">
                <a:latin typeface="+mn-lt"/>
              </a:rPr>
              <a:t>	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.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Rubulavirus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 	-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Human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parainfluenza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 virus 2,4 </a:t>
            </a:r>
          </a:p>
          <a:p>
            <a:pPr>
              <a:spcBef>
                <a:spcPts val="0"/>
              </a:spcBef>
              <a:buNone/>
            </a:pP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			-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Mumps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 virus -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virus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 příušnic </a:t>
            </a:r>
            <a:r>
              <a:rPr lang="cs-CZ" sz="1800" dirty="0" smtClean="0">
                <a:latin typeface="+mn-lt"/>
              </a:rPr>
              <a:t>- IL v mozkových obalech, bílé hmotě, v mozečku (</a:t>
            </a:r>
            <a:r>
              <a:rPr lang="cs-CZ" sz="1800" dirty="0" err="1" smtClean="0">
                <a:latin typeface="+mn-lt"/>
              </a:rPr>
              <a:t>cerebelum</a:t>
            </a:r>
            <a:r>
              <a:rPr lang="cs-CZ" sz="1800" dirty="0" smtClean="0">
                <a:latin typeface="+mn-lt"/>
              </a:rPr>
              <a:t>), </a:t>
            </a:r>
            <a:r>
              <a:rPr lang="cs-CZ" sz="1800" dirty="0" err="1" smtClean="0">
                <a:latin typeface="+mn-lt"/>
              </a:rPr>
              <a:t>perif</a:t>
            </a:r>
            <a:r>
              <a:rPr lang="cs-CZ" sz="1800" dirty="0" smtClean="0">
                <a:latin typeface="+mn-lt"/>
              </a:rPr>
              <a:t>. NS (myelin), toxiny působí na CNS, obrny</a:t>
            </a:r>
          </a:p>
          <a:p>
            <a:pPr>
              <a:spcBef>
                <a:spcPts val="0"/>
              </a:spcBef>
              <a:buNone/>
            </a:pPr>
            <a:r>
              <a:rPr lang="cs-CZ" sz="1800" dirty="0" smtClean="0">
                <a:latin typeface="+mn-lt"/>
              </a:rPr>
              <a:t>	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.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Morbillivirus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	 -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Measles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 virus </a:t>
            </a:r>
            <a:r>
              <a:rPr lang="cs-CZ" sz="1800" dirty="0" smtClean="0">
                <a:latin typeface="+mn-lt"/>
              </a:rPr>
              <a:t>- spalničky - působení toxinů na CNS (obrny), IL v CNS, vztah ke </a:t>
            </a:r>
            <a:r>
              <a:rPr lang="cs-CZ" sz="1800" dirty="0" err="1" smtClean="0">
                <a:latin typeface="+mn-lt"/>
              </a:rPr>
              <a:t>sklerozující</a:t>
            </a:r>
            <a:r>
              <a:rPr lang="cs-CZ" sz="1800" dirty="0" smtClean="0">
                <a:latin typeface="+mn-lt"/>
              </a:rPr>
              <a:t> </a:t>
            </a:r>
            <a:r>
              <a:rPr lang="cs-CZ" sz="1800" dirty="0" err="1" smtClean="0">
                <a:latin typeface="+mn-lt"/>
              </a:rPr>
              <a:t>panencefalitidě</a:t>
            </a:r>
            <a:r>
              <a:rPr lang="cs-CZ" sz="1800" dirty="0" smtClean="0">
                <a:latin typeface="+mn-lt"/>
              </a:rPr>
              <a:t> (poruchy chování koncentrace, prudké záškuby svalů, epilepsie), vztah k roztroušené skleróze</a:t>
            </a:r>
          </a:p>
          <a:p>
            <a:r>
              <a:rPr lang="cs-CZ" sz="1800" b="1" dirty="0" err="1" smtClean="0">
                <a:latin typeface="+mn-lt"/>
              </a:rPr>
              <a:t>Togaviridae</a:t>
            </a:r>
            <a:r>
              <a:rPr lang="cs-CZ" sz="1800" b="1" dirty="0" smtClean="0">
                <a:latin typeface="+mn-lt"/>
              </a:rPr>
              <a:t> -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Rubivirus</a:t>
            </a:r>
            <a:r>
              <a:rPr lang="cs-CZ" sz="1800" dirty="0" smtClean="0">
                <a:latin typeface="+mn-lt"/>
              </a:rPr>
              <a:t> -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Rubella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 virus</a:t>
            </a:r>
            <a:r>
              <a:rPr lang="cs-CZ" sz="1800" dirty="0" smtClean="0">
                <a:latin typeface="+mn-lt"/>
              </a:rPr>
              <a:t>-zarděnky</a:t>
            </a:r>
            <a:endParaRPr lang="cs-CZ" sz="1800" b="1" dirty="0" smtClean="0">
              <a:latin typeface="+mn-lt"/>
            </a:endParaRPr>
          </a:p>
          <a:p>
            <a:pPr>
              <a:spcBef>
                <a:spcPts val="0"/>
              </a:spcBef>
              <a:buNone/>
            </a:pPr>
            <a:r>
              <a:rPr lang="cs-CZ" sz="1800" b="1" dirty="0" smtClean="0">
                <a:latin typeface="+mn-lt"/>
              </a:rPr>
              <a:t>DNA</a:t>
            </a:r>
          </a:p>
          <a:p>
            <a:pPr>
              <a:spcBef>
                <a:spcPts val="0"/>
              </a:spcBef>
            </a:pPr>
            <a:r>
              <a:rPr lang="cs-CZ" sz="1800" b="1" dirty="0" err="1" smtClean="0">
                <a:latin typeface="+mn-lt"/>
              </a:rPr>
              <a:t>Adenoviridae</a:t>
            </a:r>
            <a:r>
              <a:rPr lang="cs-CZ" sz="1800" b="1" dirty="0" smtClean="0">
                <a:latin typeface="+mn-lt"/>
              </a:rPr>
              <a:t> -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Mastadenovirus</a:t>
            </a:r>
            <a:r>
              <a:rPr lang="cs-CZ" sz="1800" dirty="0" smtClean="0">
                <a:latin typeface="+mn-lt"/>
              </a:rPr>
              <a:t> - hlavně IL v lymf. sytému, meningy </a:t>
            </a:r>
          </a:p>
          <a:p>
            <a:pPr>
              <a:spcBef>
                <a:spcPts val="0"/>
              </a:spcBef>
            </a:pPr>
            <a:r>
              <a:rPr lang="cs-CZ" sz="1800" b="1" dirty="0" err="1" smtClean="0">
                <a:latin typeface="+mn-lt"/>
              </a:rPr>
              <a:t>Parvoviridae</a:t>
            </a:r>
            <a:r>
              <a:rPr lang="cs-CZ" sz="1800" b="1" dirty="0" smtClean="0">
                <a:latin typeface="+mn-lt"/>
              </a:rPr>
              <a:t> - </a:t>
            </a:r>
            <a:r>
              <a:rPr lang="cs-CZ" sz="1800" b="1" dirty="0" err="1" smtClean="0">
                <a:latin typeface="+mn-lt"/>
              </a:rPr>
              <a:t>Parvovirinae</a:t>
            </a:r>
            <a:r>
              <a:rPr lang="cs-CZ" sz="1800" b="1" dirty="0" smtClean="0">
                <a:latin typeface="+mn-lt"/>
              </a:rPr>
              <a:t> - </a:t>
            </a:r>
            <a:r>
              <a:rPr lang="cs-CZ" sz="1800" b="1" dirty="0" err="1" smtClean="0">
                <a:latin typeface="+mn-lt"/>
              </a:rPr>
              <a:t>Erythrovirus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dirty="0" smtClean="0">
                <a:latin typeface="+mn-lt"/>
              </a:rPr>
              <a:t>-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Human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parvovirus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 B19  - </a:t>
            </a:r>
            <a:r>
              <a:rPr lang="cs-CZ" sz="1800" dirty="0" smtClean="0">
                <a:latin typeface="+mn-lt"/>
              </a:rPr>
              <a:t>množí se v kmenových buňkách kostní dřeně, někdy IL v CNS</a:t>
            </a:r>
            <a:endParaRPr lang="cs-CZ" sz="18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457200" y="309600"/>
            <a:ext cx="8229600" cy="864000"/>
          </a:xfrm>
          <a:prstGeom prst="rect">
            <a:avLst/>
          </a:prstGeom>
          <a:solidFill>
            <a:srgbClr val="F1C60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cs-CZ" sz="4000" b="1" dirty="0" smtClean="0">
                <a:solidFill>
                  <a:schemeClr val="bg1"/>
                </a:solidFill>
              </a:rPr>
              <a:t>A4. Respirační viry v NS</a:t>
            </a:r>
          </a:p>
        </p:txBody>
      </p:sp>
      <p:sp>
        <p:nvSpPr>
          <p:cNvPr id="10" name="Obdélník 3"/>
          <p:cNvSpPr>
            <a:spLocks noChangeArrowheads="1"/>
          </p:cNvSpPr>
          <p:nvPr/>
        </p:nvSpPr>
        <p:spPr bwMode="auto">
          <a:xfrm>
            <a:off x="0" y="6453336"/>
            <a:ext cx="15476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1000" dirty="0">
                <a:solidFill>
                  <a:srgbClr val="000099"/>
                </a:solidFill>
                <a:latin typeface="Calibri" pitchFamily="34" charset="0"/>
              </a:rPr>
              <a:t>© ECC s.r.o.</a:t>
            </a:r>
          </a:p>
          <a:p>
            <a:pPr algn="ctr"/>
            <a:r>
              <a:rPr lang="cs-CZ" sz="1000" dirty="0">
                <a:solidFill>
                  <a:srgbClr val="000099"/>
                </a:solidFill>
                <a:latin typeface="Calibri" pitchFamily="34" charset="0"/>
              </a:rPr>
              <a:t>Všechna práva vyhrazena</a:t>
            </a:r>
          </a:p>
        </p:txBody>
      </p:sp>
      <p:pic>
        <p:nvPicPr>
          <p:cNvPr id="7" name="Obrázek 6" descr="cic-meth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0432" y="6361605"/>
            <a:ext cx="683568" cy="49639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4597971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cs-CZ" sz="1800" b="1" dirty="0" smtClean="0">
                <a:latin typeface="+mn-lt"/>
              </a:rPr>
              <a:t>RNA</a:t>
            </a:r>
            <a:endParaRPr lang="cs-CZ" sz="1800" dirty="0" smtClean="0"/>
          </a:p>
          <a:p>
            <a:pPr>
              <a:spcBef>
                <a:spcPts val="0"/>
              </a:spcBef>
            </a:pPr>
            <a:r>
              <a:rPr lang="cs-CZ" sz="1800" b="1" dirty="0" err="1" smtClean="0">
                <a:latin typeface="+mn-lt"/>
              </a:rPr>
              <a:t>Arenaviridae</a:t>
            </a:r>
            <a:r>
              <a:rPr lang="cs-CZ" sz="1800" dirty="0" smtClean="0">
                <a:latin typeface="+mn-lt"/>
              </a:rPr>
              <a:t>  - viry hlodavců</a:t>
            </a:r>
          </a:p>
          <a:p>
            <a:pPr>
              <a:spcBef>
                <a:spcPts val="0"/>
              </a:spcBef>
              <a:buNone/>
            </a:pPr>
            <a:r>
              <a:rPr lang="cs-CZ" sz="1800" dirty="0" smtClean="0">
                <a:latin typeface="+mn-lt"/>
              </a:rPr>
              <a:t>	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Arenavirus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 - Virus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lymfocytární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choriomeningitidy</a:t>
            </a:r>
            <a:r>
              <a:rPr lang="cs-CZ" sz="1800" dirty="0" smtClean="0">
                <a:latin typeface="+mn-lt"/>
              </a:rPr>
              <a:t> - chřipka, atypická pneumonie, nervový systém - meningy, neurony, glie</a:t>
            </a:r>
          </a:p>
          <a:p>
            <a:pPr>
              <a:spcBef>
                <a:spcPts val="0"/>
              </a:spcBef>
            </a:pPr>
            <a:r>
              <a:rPr lang="cs-CZ" sz="1800" b="1" dirty="0" err="1" smtClean="0">
                <a:latin typeface="+mn-lt"/>
              </a:rPr>
              <a:t>Mononegavirales</a:t>
            </a:r>
            <a:r>
              <a:rPr lang="cs-CZ" sz="1800" b="1" dirty="0" smtClean="0">
                <a:latin typeface="+mn-lt"/>
              </a:rPr>
              <a:t>  </a:t>
            </a:r>
          </a:p>
          <a:p>
            <a:pPr>
              <a:spcBef>
                <a:spcPts val="0"/>
              </a:spcBef>
              <a:buNone/>
            </a:pPr>
            <a:r>
              <a:rPr lang="cs-CZ" sz="1800" b="1" dirty="0" smtClean="0">
                <a:latin typeface="+mn-lt"/>
              </a:rPr>
              <a:t>	- </a:t>
            </a:r>
            <a:r>
              <a:rPr lang="cs-CZ" sz="1800" b="1" dirty="0" err="1" smtClean="0">
                <a:latin typeface="+mn-lt"/>
              </a:rPr>
              <a:t>Rhabdoviridae</a:t>
            </a:r>
            <a:endParaRPr lang="cs-CZ" sz="1800" dirty="0" smtClean="0">
              <a:latin typeface="+mn-lt"/>
            </a:endParaRPr>
          </a:p>
          <a:p>
            <a:pPr>
              <a:spcBef>
                <a:spcPts val="0"/>
              </a:spcBef>
              <a:buNone/>
            </a:pPr>
            <a:r>
              <a:rPr lang="cs-CZ" sz="1800" b="1" dirty="0" smtClean="0">
                <a:latin typeface="+mn-lt"/>
              </a:rPr>
              <a:t>	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Lyssavirus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dirty="0" smtClean="0">
                <a:latin typeface="+mn-lt"/>
              </a:rPr>
              <a:t> - 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Rabies virus </a:t>
            </a:r>
            <a:r>
              <a:rPr lang="cs-CZ" sz="1800" dirty="0" smtClean="0">
                <a:latin typeface="+mn-lt"/>
              </a:rPr>
              <a:t>- </a:t>
            </a:r>
            <a:r>
              <a:rPr lang="cs-CZ" sz="1800" dirty="0" err="1" smtClean="0">
                <a:latin typeface="+mn-lt"/>
              </a:rPr>
              <a:t>virus</a:t>
            </a:r>
            <a:r>
              <a:rPr lang="cs-CZ" sz="1800" dirty="0" smtClean="0">
                <a:latin typeface="+mn-lt"/>
              </a:rPr>
              <a:t>  vztekliny - výrazně </a:t>
            </a:r>
            <a:r>
              <a:rPr lang="cs-CZ" sz="1800" dirty="0" err="1" smtClean="0">
                <a:latin typeface="+mn-lt"/>
              </a:rPr>
              <a:t>neurotropní</a:t>
            </a:r>
            <a:r>
              <a:rPr lang="cs-CZ" sz="1800" dirty="0" smtClean="0">
                <a:latin typeface="+mn-lt"/>
              </a:rPr>
              <a:t>, vstup ranou, dlouho se množí ve svalových buňkách (skryt před imunitou), přímý přestup do nervů, do míchy a mozku, v CNS se rychle šíří, neurolog. a psychické příznaky, křeče, obrna, smrt</a:t>
            </a:r>
          </a:p>
          <a:p>
            <a:pPr>
              <a:spcBef>
                <a:spcPts val="0"/>
              </a:spcBef>
              <a:buNone/>
            </a:pPr>
            <a:r>
              <a:rPr lang="cs-CZ" sz="1800" b="1" dirty="0" smtClean="0">
                <a:latin typeface="+mn-lt"/>
              </a:rPr>
              <a:t>	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Vesiculovirus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1800" dirty="0" smtClean="0">
                <a:latin typeface="+mn-lt"/>
              </a:rPr>
              <a:t>- skot, koně, prasata, člověk - přenašeči mouchy, vysoce nakažlivé puchýřkaté onemocnění,  virus napadá nervové buňky</a:t>
            </a:r>
          </a:p>
          <a:p>
            <a:pPr>
              <a:spcBef>
                <a:spcPts val="0"/>
              </a:spcBef>
              <a:buNone/>
            </a:pP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	</a:t>
            </a:r>
            <a:r>
              <a:rPr lang="cs-CZ" sz="1800" b="1" dirty="0" smtClean="0">
                <a:latin typeface="+mn-lt"/>
              </a:rPr>
              <a:t>- </a:t>
            </a:r>
            <a:r>
              <a:rPr lang="cs-CZ" sz="1800" b="1" dirty="0" err="1" smtClean="0">
                <a:latin typeface="+mn-lt"/>
              </a:rPr>
              <a:t>Bornaviridae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dirty="0" smtClean="0"/>
              <a:t>-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Borna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disease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 virus </a:t>
            </a:r>
            <a:r>
              <a:rPr lang="cs-CZ" sz="1800" dirty="0" smtClean="0">
                <a:latin typeface="+mn-lt"/>
              </a:rPr>
              <a:t>- savci, ptáci, člověk- napadá NS, hlavně limbický-emoce, paměť a reguluje chování - psych. problémy</a:t>
            </a:r>
          </a:p>
          <a:p>
            <a:pPr>
              <a:spcBef>
                <a:spcPts val="0"/>
              </a:spcBef>
              <a:buNone/>
            </a:pPr>
            <a:r>
              <a:rPr lang="cs-CZ" sz="1800" b="1" dirty="0" smtClean="0">
                <a:latin typeface="+mn-lt"/>
              </a:rPr>
              <a:t>DNA</a:t>
            </a:r>
          </a:p>
          <a:p>
            <a:pPr>
              <a:spcBef>
                <a:spcPts val="0"/>
              </a:spcBef>
            </a:pPr>
            <a:r>
              <a:rPr lang="cs-CZ" sz="1800" b="1" dirty="0" err="1" smtClean="0">
                <a:latin typeface="+mn-lt"/>
              </a:rPr>
              <a:t>Polyomaviridae</a:t>
            </a:r>
            <a:r>
              <a:rPr lang="cs-CZ" sz="1800" b="1" dirty="0" smtClean="0">
                <a:latin typeface="+mn-lt"/>
              </a:rPr>
              <a:t> -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Human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polyomavirus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, JC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polyomavirus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, BK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polyomavirus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1800" dirty="0" smtClean="0">
                <a:latin typeface="+mn-lt"/>
              </a:rPr>
              <a:t>-IL  moč. trakt, ledviny, lymf., glie, CNS (bílá hmota), aktivace infekce v CNS - těžké důsledky - rychle postupující ložisková demyelinizace - plíživě se začne projevovat jako poruchy motoriky, řeči, změny psychiky, rychle postupuje. </a:t>
            </a:r>
            <a:r>
              <a:rPr lang="pl-PL" sz="1800" dirty="0" smtClean="0">
                <a:latin typeface="+mn-lt"/>
              </a:rPr>
              <a:t>Onkovirus (mozek, kosti, pohrudnice). </a:t>
            </a:r>
            <a:r>
              <a:rPr lang="cs-CZ" sz="1800" dirty="0" smtClean="0">
                <a:latin typeface="+mn-lt"/>
              </a:rPr>
              <a:t>Rozšířeny očkováním, přenos z orgánů opic, na kterých byly očkovací látky množeny</a:t>
            </a:r>
          </a:p>
          <a:p>
            <a:pPr>
              <a:spcBef>
                <a:spcPts val="0"/>
              </a:spcBef>
            </a:pPr>
            <a:endParaRPr lang="cs-CZ" sz="1800" dirty="0" smtClean="0">
              <a:latin typeface="+mn-lt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457200" y="309600"/>
            <a:ext cx="8229600" cy="864000"/>
          </a:xfrm>
          <a:prstGeom prst="rect">
            <a:avLst/>
          </a:prstGeom>
          <a:solidFill>
            <a:srgbClr val="F1C60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cs-CZ" sz="4000" b="1" dirty="0" smtClean="0">
                <a:solidFill>
                  <a:schemeClr val="bg1"/>
                </a:solidFill>
              </a:rPr>
              <a:t>A5. Viry od zvířat v NS</a:t>
            </a:r>
          </a:p>
        </p:txBody>
      </p:sp>
      <p:sp>
        <p:nvSpPr>
          <p:cNvPr id="10" name="Obdélník 3"/>
          <p:cNvSpPr>
            <a:spLocks noChangeArrowheads="1"/>
          </p:cNvSpPr>
          <p:nvPr/>
        </p:nvSpPr>
        <p:spPr bwMode="auto">
          <a:xfrm>
            <a:off x="0" y="6453336"/>
            <a:ext cx="15476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1000" dirty="0">
                <a:solidFill>
                  <a:srgbClr val="000099"/>
                </a:solidFill>
                <a:latin typeface="Calibri" pitchFamily="34" charset="0"/>
              </a:rPr>
              <a:t>© ECC s.r.o.</a:t>
            </a:r>
          </a:p>
          <a:p>
            <a:pPr algn="ctr"/>
            <a:r>
              <a:rPr lang="cs-CZ" sz="1000" dirty="0">
                <a:solidFill>
                  <a:srgbClr val="000099"/>
                </a:solidFill>
                <a:latin typeface="Calibri" pitchFamily="34" charset="0"/>
              </a:rPr>
              <a:t>Všechna práva vyhrazena</a:t>
            </a:r>
          </a:p>
        </p:txBody>
      </p:sp>
      <p:pic>
        <p:nvPicPr>
          <p:cNvPr id="7" name="Obrázek 6" descr="cic-meth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0432" y="6361605"/>
            <a:ext cx="683568" cy="49639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579296" cy="4525963"/>
          </a:xfrm>
        </p:spPr>
        <p:txBody>
          <a:bodyPr/>
          <a:lstStyle/>
          <a:p>
            <a:pPr>
              <a:buNone/>
            </a:pPr>
            <a:r>
              <a:rPr lang="cs-CZ" sz="1800" b="1" dirty="0" smtClean="0">
                <a:latin typeface="+mn-lt"/>
              </a:rPr>
              <a:t>Retro-</a:t>
            </a:r>
            <a:r>
              <a:rPr lang="cs-CZ" sz="1800" b="1" dirty="0" err="1" smtClean="0">
                <a:latin typeface="+mn-lt"/>
              </a:rPr>
              <a:t>transcribing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b="1" dirty="0" err="1" smtClean="0">
                <a:latin typeface="+mn-lt"/>
              </a:rPr>
              <a:t>viruses</a:t>
            </a:r>
            <a:r>
              <a:rPr lang="cs-CZ" sz="1800" b="1" dirty="0" smtClean="0">
                <a:latin typeface="+mn-lt"/>
              </a:rPr>
              <a:t>  - </a:t>
            </a:r>
            <a:r>
              <a:rPr lang="cs-CZ" sz="1800" b="1" dirty="0" err="1" smtClean="0">
                <a:latin typeface="+mn-lt"/>
              </a:rPr>
              <a:t>Retroviridae</a:t>
            </a:r>
            <a:r>
              <a:rPr lang="cs-CZ" sz="1800" b="1" dirty="0" smtClean="0">
                <a:latin typeface="+mn-lt"/>
              </a:rPr>
              <a:t> </a:t>
            </a:r>
          </a:p>
          <a:p>
            <a:r>
              <a:rPr lang="cs-CZ" sz="1800" b="1" dirty="0" err="1" smtClean="0">
                <a:latin typeface="+mn-lt"/>
              </a:rPr>
              <a:t>Orthoretrovirinae</a:t>
            </a:r>
            <a:endParaRPr lang="cs-CZ" sz="1800" b="1" dirty="0" smtClean="0">
              <a:latin typeface="+mn-lt"/>
            </a:endParaRPr>
          </a:p>
          <a:p>
            <a:pPr>
              <a:buNone/>
            </a:pPr>
            <a:r>
              <a:rPr lang="cs-CZ" sz="1800" dirty="0" smtClean="0">
                <a:latin typeface="+mn-lt"/>
              </a:rPr>
              <a:t>	</a:t>
            </a:r>
            <a:r>
              <a:rPr lang="cs-CZ" sz="1800" b="1" dirty="0" err="1" smtClean="0">
                <a:latin typeface="+mn-lt"/>
              </a:rPr>
              <a:t>Deltaretrovirus</a:t>
            </a:r>
            <a:r>
              <a:rPr lang="cs-CZ" sz="1800" dirty="0" smtClean="0">
                <a:latin typeface="+mn-lt"/>
              </a:rPr>
              <a:t> -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Human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 T-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lymphotropic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 virus </a:t>
            </a:r>
            <a:r>
              <a:rPr lang="cs-CZ" sz="1800" dirty="0" smtClean="0">
                <a:latin typeface="+mn-lt"/>
              </a:rPr>
              <a:t>(HTLV)-  lidský T-</a:t>
            </a:r>
            <a:r>
              <a:rPr lang="cs-CZ" sz="1800" dirty="0" err="1" smtClean="0">
                <a:latin typeface="+mn-lt"/>
              </a:rPr>
              <a:t>lymfotropní</a:t>
            </a:r>
            <a:r>
              <a:rPr lang="cs-CZ" sz="1800" dirty="0" smtClean="0">
                <a:latin typeface="+mn-lt"/>
              </a:rPr>
              <a:t> virus - napadá </a:t>
            </a:r>
            <a:r>
              <a:rPr lang="cs-CZ" sz="1800" dirty="0" err="1" smtClean="0">
                <a:latin typeface="+mn-lt"/>
              </a:rPr>
              <a:t>Th</a:t>
            </a:r>
            <a:r>
              <a:rPr lang="cs-CZ" sz="1800" dirty="0" smtClean="0">
                <a:latin typeface="+mn-lt"/>
              </a:rPr>
              <a:t> lymfocyty - leukémie, autoimunity, záněty, leukémie, neurovegetativní poruchy, dermatitidy, záněty spojivek</a:t>
            </a:r>
          </a:p>
          <a:p>
            <a:pPr>
              <a:buNone/>
            </a:pPr>
            <a:r>
              <a:rPr lang="cs-CZ" sz="1800" dirty="0" smtClean="0">
                <a:latin typeface="+mn-lt"/>
              </a:rPr>
              <a:t>	</a:t>
            </a:r>
            <a:r>
              <a:rPr lang="cs-CZ" sz="1800" b="1" dirty="0" err="1" smtClean="0">
                <a:latin typeface="+mn-lt"/>
              </a:rPr>
              <a:t>Gammaretrovirus</a:t>
            </a:r>
            <a:r>
              <a:rPr lang="cs-CZ" sz="1800" dirty="0" smtClean="0">
                <a:latin typeface="+mn-lt"/>
              </a:rPr>
              <a:t> -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Xenotropic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murine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leukemia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 virus-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related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 virus (XMRV)</a:t>
            </a:r>
            <a:r>
              <a:rPr lang="cs-CZ" sz="1800" dirty="0" smtClean="0">
                <a:latin typeface="+mn-lt"/>
              </a:rPr>
              <a:t> - rakovina prostaty, únavový syndrom, autoimunitní problémy - autismus, </a:t>
            </a:r>
            <a:r>
              <a:rPr lang="cs-CZ" sz="1800" dirty="0" err="1" smtClean="0">
                <a:latin typeface="+mn-lt"/>
              </a:rPr>
              <a:t>roztr</a:t>
            </a:r>
            <a:r>
              <a:rPr lang="cs-CZ" sz="1800" dirty="0" smtClean="0">
                <a:latin typeface="+mn-lt"/>
              </a:rPr>
              <a:t>. skleróza</a:t>
            </a:r>
          </a:p>
          <a:p>
            <a:pPr>
              <a:buNone/>
            </a:pPr>
            <a:r>
              <a:rPr lang="cs-CZ" sz="1800" dirty="0" smtClean="0">
                <a:latin typeface="+mn-lt"/>
              </a:rPr>
              <a:t>	</a:t>
            </a:r>
            <a:r>
              <a:rPr lang="cs-CZ" sz="1800" b="1" dirty="0" err="1" smtClean="0">
                <a:latin typeface="+mn-lt"/>
              </a:rPr>
              <a:t>Lentivirus</a:t>
            </a:r>
            <a:r>
              <a:rPr lang="cs-CZ" sz="1800" dirty="0" smtClean="0">
                <a:latin typeface="+mn-lt"/>
              </a:rPr>
              <a:t> -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Human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immunodeficiency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 virus </a:t>
            </a:r>
            <a:r>
              <a:rPr lang="cs-CZ" sz="1800" dirty="0" smtClean="0">
                <a:latin typeface="+mn-lt"/>
              </a:rPr>
              <a:t>-  viry lidského </a:t>
            </a:r>
            <a:r>
              <a:rPr lang="cs-CZ" sz="1800" dirty="0" err="1" smtClean="0">
                <a:latin typeface="+mn-lt"/>
              </a:rPr>
              <a:t>imunodeficientu</a:t>
            </a:r>
            <a:r>
              <a:rPr lang="cs-CZ" sz="1800" dirty="0" smtClean="0">
                <a:latin typeface="+mn-lt"/>
              </a:rPr>
              <a:t> -  napadají imunitní buňky (makrofágy, T-lymfocyty), také neurony - poruchy koncentrace, paměti, špatné vybavování, deprese</a:t>
            </a:r>
          </a:p>
          <a:p>
            <a:pPr>
              <a:spcBef>
                <a:spcPts val="0"/>
              </a:spcBef>
            </a:pPr>
            <a:endParaRPr lang="cs-CZ" sz="1000" b="1" dirty="0" smtClean="0">
              <a:latin typeface="+mn-lt"/>
            </a:endParaRPr>
          </a:p>
          <a:p>
            <a:pPr>
              <a:spcBef>
                <a:spcPts val="0"/>
              </a:spcBef>
            </a:pPr>
            <a:r>
              <a:rPr lang="cs-CZ" sz="1800" b="1" dirty="0" err="1" smtClean="0">
                <a:latin typeface="+mn-lt"/>
              </a:rPr>
              <a:t>unclassified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b="1" dirty="0" err="1" smtClean="0">
                <a:latin typeface="+mn-lt"/>
              </a:rPr>
              <a:t>retroviridae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dirty="0" smtClean="0">
                <a:latin typeface="+mn-lt"/>
              </a:rPr>
              <a:t>- velká skupina nezařazených retrovirů </a:t>
            </a:r>
          </a:p>
          <a:p>
            <a:pPr>
              <a:spcBef>
                <a:spcPts val="0"/>
              </a:spcBef>
              <a:buNone/>
            </a:pPr>
            <a:r>
              <a:rPr lang="cs-CZ" sz="1800" b="1" dirty="0" smtClean="0">
                <a:latin typeface="+mn-lt"/>
              </a:rPr>
              <a:t>	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Human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endogenous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retroviruses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dirty="0" smtClean="0">
                <a:latin typeface="+mn-lt"/>
              </a:rPr>
              <a:t>- předávaný v rodových liniích - autoimunita, roztroušená skleróza, schizofrenie</a:t>
            </a:r>
          </a:p>
          <a:p>
            <a:pPr>
              <a:spcBef>
                <a:spcPts val="0"/>
              </a:spcBef>
            </a:pPr>
            <a:endParaRPr lang="cs-CZ" sz="1800" b="1" dirty="0" smtClean="0">
              <a:latin typeface="+mn-lt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457200" y="309600"/>
            <a:ext cx="8229600" cy="864000"/>
          </a:xfrm>
          <a:prstGeom prst="rect">
            <a:avLst/>
          </a:prstGeom>
          <a:solidFill>
            <a:srgbClr val="F1C60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cs-CZ" sz="4000" b="1" dirty="0" smtClean="0">
                <a:solidFill>
                  <a:schemeClr val="bg1"/>
                </a:solidFill>
              </a:rPr>
              <a:t>A6. Retroviry</a:t>
            </a:r>
          </a:p>
        </p:txBody>
      </p:sp>
      <p:sp>
        <p:nvSpPr>
          <p:cNvPr id="10" name="Obdélník 3"/>
          <p:cNvSpPr>
            <a:spLocks noChangeArrowheads="1"/>
          </p:cNvSpPr>
          <p:nvPr/>
        </p:nvSpPr>
        <p:spPr bwMode="auto">
          <a:xfrm>
            <a:off x="0" y="6453336"/>
            <a:ext cx="15476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1000" dirty="0">
                <a:solidFill>
                  <a:srgbClr val="000099"/>
                </a:solidFill>
                <a:latin typeface="Calibri" pitchFamily="34" charset="0"/>
              </a:rPr>
              <a:t>© ECC s.r.o.</a:t>
            </a:r>
          </a:p>
          <a:p>
            <a:pPr algn="ctr"/>
            <a:r>
              <a:rPr lang="cs-CZ" sz="1000" dirty="0">
                <a:solidFill>
                  <a:srgbClr val="000099"/>
                </a:solidFill>
                <a:latin typeface="Calibri" pitchFamily="34" charset="0"/>
              </a:rPr>
              <a:t>Všechna práva vyhrazena</a:t>
            </a:r>
          </a:p>
        </p:txBody>
      </p:sp>
      <p:pic>
        <p:nvPicPr>
          <p:cNvPr id="7" name="Obrázek 6" descr="cic-meth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0432" y="6361605"/>
            <a:ext cx="683568" cy="49639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579296" cy="4525963"/>
          </a:xfrm>
        </p:spPr>
        <p:txBody>
          <a:bodyPr/>
          <a:lstStyle/>
          <a:p>
            <a:r>
              <a:rPr lang="cs-CZ" sz="2400" dirty="0" err="1" smtClean="0">
                <a:latin typeface="+mn-lt"/>
              </a:rPr>
              <a:t>Prion</a:t>
            </a:r>
            <a:r>
              <a:rPr lang="cs-CZ" sz="2400" dirty="0" smtClean="0">
                <a:latin typeface="+mn-lt"/>
              </a:rPr>
              <a:t> </a:t>
            </a:r>
            <a:r>
              <a:rPr lang="cs-CZ" sz="2400" dirty="0" err="1" smtClean="0">
                <a:latin typeface="+mn-lt"/>
              </a:rPr>
              <a:t>PrPSc</a:t>
            </a:r>
            <a:r>
              <a:rPr lang="cs-CZ" sz="2400" dirty="0" smtClean="0">
                <a:latin typeface="+mn-lt"/>
              </a:rPr>
              <a:t>- patogenně změněná bílkovinná částice - rozmnožuje se tím, že mění podobné bílkoviny (</a:t>
            </a:r>
            <a:r>
              <a:rPr lang="cs-CZ" sz="2400" dirty="0" err="1" smtClean="0">
                <a:latin typeface="+mn-lt"/>
              </a:rPr>
              <a:t>prionové</a:t>
            </a:r>
            <a:r>
              <a:rPr lang="cs-CZ" sz="2400" dirty="0" smtClean="0">
                <a:latin typeface="+mn-lt"/>
              </a:rPr>
              <a:t> </a:t>
            </a:r>
            <a:r>
              <a:rPr lang="cs-CZ" sz="2400" dirty="0" err="1" smtClean="0">
                <a:latin typeface="+mn-lt"/>
              </a:rPr>
              <a:t>PrPc</a:t>
            </a:r>
            <a:r>
              <a:rPr lang="cs-CZ" sz="2400" dirty="0" smtClean="0">
                <a:latin typeface="+mn-lt"/>
              </a:rPr>
              <a:t> - </a:t>
            </a:r>
            <a:r>
              <a:rPr lang="cs-CZ" sz="2400" dirty="0" err="1" smtClean="0">
                <a:latin typeface="+mn-lt"/>
              </a:rPr>
              <a:t>výkonost</a:t>
            </a:r>
            <a:r>
              <a:rPr lang="cs-CZ" sz="2400" dirty="0" smtClean="0">
                <a:latin typeface="+mn-lt"/>
              </a:rPr>
              <a:t> dlouhodobé paměti) v organismu na svůj tvar </a:t>
            </a:r>
          </a:p>
          <a:p>
            <a:r>
              <a:rPr lang="cs-CZ" sz="2400" dirty="0" smtClean="0">
                <a:latin typeface="+mn-lt"/>
              </a:rPr>
              <a:t>Přenos nejčastěji potravou, transplantace - velmi rezistentní</a:t>
            </a:r>
          </a:p>
          <a:p>
            <a:r>
              <a:rPr lang="cs-CZ" sz="2400" dirty="0" smtClean="0">
                <a:latin typeface="+mn-lt"/>
              </a:rPr>
              <a:t>Dochází k degeneraci neuronů, tvorbě cyst v mozku, množení </a:t>
            </a:r>
            <a:r>
              <a:rPr lang="cs-CZ" sz="2400" dirty="0" err="1" smtClean="0">
                <a:latin typeface="+mn-lt"/>
              </a:rPr>
              <a:t>neuroglií</a:t>
            </a:r>
            <a:r>
              <a:rPr lang="cs-CZ" sz="2400" dirty="0" smtClean="0">
                <a:latin typeface="+mn-lt"/>
              </a:rPr>
              <a:t> v šedé hmotě</a:t>
            </a:r>
          </a:p>
          <a:p>
            <a:r>
              <a:rPr lang="cs-CZ" sz="2400" dirty="0" smtClean="0">
                <a:latin typeface="+mn-lt"/>
              </a:rPr>
              <a:t>Poruchy koordinace, třesy, ztráty paměti, poruchy zraku, sluchu, řeči, ztráta osobnosti</a:t>
            </a:r>
          </a:p>
          <a:p>
            <a:r>
              <a:rPr lang="cs-CZ" sz="2400" dirty="0" smtClean="0">
                <a:latin typeface="+mn-lt"/>
              </a:rPr>
              <a:t>Antivir - </a:t>
            </a:r>
            <a:r>
              <a:rPr lang="cs-CZ" sz="2400" dirty="0" err="1" smtClean="0">
                <a:latin typeface="+mn-lt"/>
              </a:rPr>
              <a:t>zooinf</a:t>
            </a:r>
            <a:endParaRPr lang="cs-CZ" sz="2400" dirty="0" smtClean="0">
              <a:latin typeface="+mn-lt"/>
            </a:endParaRPr>
          </a:p>
          <a:p>
            <a:endParaRPr lang="cs-CZ" sz="2400" dirty="0" smtClean="0">
              <a:latin typeface="+mn-lt"/>
            </a:endParaRPr>
          </a:p>
          <a:p>
            <a:pPr>
              <a:spcBef>
                <a:spcPts val="0"/>
              </a:spcBef>
            </a:pPr>
            <a:endParaRPr lang="cs-CZ" sz="2400" dirty="0" smtClean="0">
              <a:latin typeface="+mn-lt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457200" y="309600"/>
            <a:ext cx="8229600" cy="864000"/>
          </a:xfrm>
          <a:prstGeom prst="rect">
            <a:avLst/>
          </a:prstGeom>
          <a:solidFill>
            <a:srgbClr val="F1C60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cs-CZ" sz="4000" b="1" dirty="0" smtClean="0">
                <a:solidFill>
                  <a:schemeClr val="bg1"/>
                </a:solidFill>
              </a:rPr>
              <a:t>A7. </a:t>
            </a:r>
            <a:r>
              <a:rPr lang="cs-CZ" sz="4000" b="1" dirty="0" err="1" smtClean="0">
                <a:solidFill>
                  <a:schemeClr val="bg1"/>
                </a:solidFill>
              </a:rPr>
              <a:t>Priony</a:t>
            </a:r>
            <a:endParaRPr lang="cs-CZ" sz="4000" b="1" dirty="0" smtClean="0">
              <a:solidFill>
                <a:schemeClr val="bg1"/>
              </a:solidFill>
            </a:endParaRPr>
          </a:p>
        </p:txBody>
      </p:sp>
      <p:sp>
        <p:nvSpPr>
          <p:cNvPr id="10" name="Obdélník 3"/>
          <p:cNvSpPr>
            <a:spLocks noChangeArrowheads="1"/>
          </p:cNvSpPr>
          <p:nvPr/>
        </p:nvSpPr>
        <p:spPr bwMode="auto">
          <a:xfrm>
            <a:off x="0" y="6453336"/>
            <a:ext cx="15476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1000" dirty="0">
                <a:solidFill>
                  <a:srgbClr val="000099"/>
                </a:solidFill>
                <a:latin typeface="Calibri" pitchFamily="34" charset="0"/>
              </a:rPr>
              <a:t>© ECC s.r.o.</a:t>
            </a:r>
          </a:p>
          <a:p>
            <a:pPr algn="ctr"/>
            <a:r>
              <a:rPr lang="cs-CZ" sz="1000" dirty="0">
                <a:solidFill>
                  <a:srgbClr val="000099"/>
                </a:solidFill>
                <a:latin typeface="Calibri" pitchFamily="34" charset="0"/>
              </a:rPr>
              <a:t>Všechna práva vyhrazena</a:t>
            </a:r>
          </a:p>
        </p:txBody>
      </p:sp>
      <p:pic>
        <p:nvPicPr>
          <p:cNvPr id="7" name="Obrázek 6" descr="cic-meth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0432" y="6361605"/>
            <a:ext cx="683568" cy="49639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52596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1800" b="1" dirty="0" err="1" smtClean="0">
                <a:latin typeface="+mn-lt"/>
              </a:rPr>
              <a:t>Anaerobic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b="1" dirty="0" err="1" smtClean="0">
                <a:latin typeface="+mn-lt"/>
              </a:rPr>
              <a:t>Bacteria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dirty="0" smtClean="0">
                <a:latin typeface="+mn-lt"/>
              </a:rPr>
              <a:t>- </a:t>
            </a:r>
            <a:r>
              <a:rPr lang="cs-CZ" sz="1800" b="1" dirty="0" smtClean="0">
                <a:solidFill>
                  <a:srgbClr val="009644"/>
                </a:solidFill>
                <a:latin typeface="+mn-lt"/>
              </a:rPr>
              <a:t>Anaerob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1800" dirty="0" smtClean="0">
                <a:latin typeface="+mn-lt"/>
              </a:rPr>
              <a:t>	-</a:t>
            </a:r>
            <a:r>
              <a:rPr lang="cs-CZ" sz="1800" dirty="0" err="1" smtClean="0">
                <a:latin typeface="+mn-lt"/>
              </a:rPr>
              <a:t>An.B</a:t>
            </a:r>
            <a:r>
              <a:rPr lang="cs-CZ" sz="1800" dirty="0" smtClean="0">
                <a:latin typeface="+mn-lt"/>
              </a:rPr>
              <a:t>.-</a:t>
            </a:r>
            <a:r>
              <a:rPr lang="cs-CZ" sz="1800" dirty="0" err="1" smtClean="0">
                <a:latin typeface="+mn-lt"/>
              </a:rPr>
              <a:t>sporul</a:t>
            </a:r>
            <a:r>
              <a:rPr lang="cs-CZ" sz="1800" dirty="0" smtClean="0">
                <a:latin typeface="+mn-lt"/>
              </a:rPr>
              <a:t>.	-Clostridium </a:t>
            </a:r>
            <a:r>
              <a:rPr lang="cs-CZ" sz="1800" dirty="0" err="1" smtClean="0">
                <a:latin typeface="+mn-lt"/>
              </a:rPr>
              <a:t>tetani</a:t>
            </a:r>
            <a:r>
              <a:rPr lang="cs-CZ" sz="1800" dirty="0" smtClean="0">
                <a:latin typeface="+mn-lt"/>
              </a:rPr>
              <a:t> - neurotoxin blokuje </a:t>
            </a:r>
            <a:r>
              <a:rPr lang="cs-CZ" sz="1800" dirty="0" err="1" smtClean="0">
                <a:latin typeface="+mn-lt"/>
              </a:rPr>
              <a:t>nervosval.synapse</a:t>
            </a:r>
            <a:r>
              <a:rPr lang="cs-CZ" sz="1800" dirty="0" smtClean="0">
                <a:latin typeface="+mn-lt"/>
              </a:rPr>
              <a:t>-křeče, </a:t>
            </a:r>
            <a:r>
              <a:rPr lang="cs-CZ" sz="1800" dirty="0" err="1" smtClean="0">
                <a:latin typeface="+mn-lt"/>
              </a:rPr>
              <a:t>ochr</a:t>
            </a:r>
            <a:r>
              <a:rPr lang="cs-CZ" sz="1800" dirty="0" smtClean="0">
                <a:latin typeface="+mn-lt"/>
              </a:rPr>
              <a:t>.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1800" dirty="0" smtClean="0">
                <a:latin typeface="+mn-lt"/>
              </a:rPr>
              <a:t>			-Clostridium </a:t>
            </a:r>
            <a:r>
              <a:rPr lang="cs-CZ" sz="1800" dirty="0" err="1" smtClean="0">
                <a:latin typeface="+mn-lt"/>
              </a:rPr>
              <a:t>botulinum</a:t>
            </a:r>
            <a:r>
              <a:rPr lang="cs-CZ" sz="1800" dirty="0" smtClean="0">
                <a:latin typeface="+mn-lt"/>
              </a:rPr>
              <a:t> - neurotoxin - </a:t>
            </a:r>
            <a:r>
              <a:rPr lang="cs-CZ" sz="1800" dirty="0" err="1" smtClean="0">
                <a:latin typeface="+mn-lt"/>
              </a:rPr>
              <a:t>nervosv</a:t>
            </a:r>
            <a:r>
              <a:rPr lang="cs-CZ" sz="1800" dirty="0" smtClean="0">
                <a:latin typeface="+mn-lt"/>
              </a:rPr>
              <a:t>. ploténka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1800" b="1" dirty="0" err="1" smtClean="0">
                <a:latin typeface="+mn-lt"/>
              </a:rPr>
              <a:t>Enterobacteriaceae</a:t>
            </a:r>
            <a:r>
              <a:rPr lang="cs-CZ" sz="1800" dirty="0" smtClean="0">
                <a:latin typeface="+mn-lt"/>
              </a:rPr>
              <a:t> - </a:t>
            </a:r>
            <a:r>
              <a:rPr lang="cs-CZ" sz="1800" b="1" dirty="0" err="1" smtClean="0">
                <a:solidFill>
                  <a:srgbClr val="009644"/>
                </a:solidFill>
                <a:latin typeface="+mn-lt"/>
              </a:rPr>
              <a:t>Enterobac</a:t>
            </a:r>
            <a:endParaRPr lang="cs-CZ" sz="1800" b="1" dirty="0" smtClean="0">
              <a:solidFill>
                <a:srgbClr val="009644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1800" dirty="0" smtClean="0">
                <a:latin typeface="+mn-lt"/>
              </a:rPr>
              <a:t>	-</a:t>
            </a:r>
            <a:r>
              <a:rPr lang="cs-CZ" sz="1800" dirty="0" err="1" smtClean="0">
                <a:latin typeface="+mn-lt"/>
              </a:rPr>
              <a:t>Escherichieae</a:t>
            </a:r>
            <a:r>
              <a:rPr lang="cs-CZ" sz="1800" dirty="0" smtClean="0">
                <a:latin typeface="+mn-lt"/>
              </a:rPr>
              <a:t> 	-</a:t>
            </a:r>
            <a:r>
              <a:rPr lang="cs-CZ" sz="1800" dirty="0" err="1" smtClean="0">
                <a:latin typeface="+mn-lt"/>
              </a:rPr>
              <a:t>Escherichia</a:t>
            </a:r>
            <a:r>
              <a:rPr lang="cs-CZ" sz="1800" dirty="0" smtClean="0">
                <a:latin typeface="+mn-lt"/>
              </a:rPr>
              <a:t> - </a:t>
            </a:r>
            <a:r>
              <a:rPr lang="cs-CZ" sz="1800" dirty="0" err="1" smtClean="0">
                <a:latin typeface="+mn-lt"/>
              </a:rPr>
              <a:t>E.coli</a:t>
            </a:r>
            <a:endParaRPr lang="cs-CZ" sz="1800" dirty="0" smtClean="0">
              <a:latin typeface="+mn-lt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1800" dirty="0" smtClean="0">
                <a:latin typeface="+mn-lt"/>
              </a:rPr>
              <a:t>	-</a:t>
            </a:r>
            <a:r>
              <a:rPr lang="cs-CZ" sz="1800" dirty="0" err="1" smtClean="0">
                <a:latin typeface="+mn-lt"/>
              </a:rPr>
              <a:t>Klebsielleae</a:t>
            </a:r>
            <a:r>
              <a:rPr lang="cs-CZ" sz="1800" dirty="0" smtClean="0">
                <a:latin typeface="+mn-lt"/>
              </a:rPr>
              <a:t>	-</a:t>
            </a:r>
            <a:r>
              <a:rPr lang="cs-CZ" sz="1800" dirty="0" err="1" smtClean="0">
                <a:latin typeface="+mn-lt"/>
              </a:rPr>
              <a:t>Klebsiella</a:t>
            </a:r>
            <a:endParaRPr lang="cs-CZ" sz="1800" dirty="0" smtClean="0">
              <a:latin typeface="+mn-lt"/>
            </a:endParaRP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1800" b="1" dirty="0" smtClean="0">
                <a:latin typeface="+mn-lt"/>
              </a:rPr>
              <a:t>Gram-Negative </a:t>
            </a:r>
            <a:r>
              <a:rPr lang="cs-CZ" sz="1800" b="1" dirty="0" err="1" smtClean="0">
                <a:latin typeface="+mn-lt"/>
              </a:rPr>
              <a:t>Cocci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dirty="0" smtClean="0">
                <a:latin typeface="+mn-lt"/>
              </a:rPr>
              <a:t>- </a:t>
            </a:r>
            <a:r>
              <a:rPr lang="cs-CZ" sz="1800" b="1" dirty="0" err="1" smtClean="0">
                <a:solidFill>
                  <a:srgbClr val="009644"/>
                </a:solidFill>
                <a:latin typeface="+mn-lt"/>
              </a:rPr>
              <a:t>Kokmin</a:t>
            </a:r>
            <a:endParaRPr lang="cs-CZ" sz="1800" b="1" dirty="0" smtClean="0">
              <a:solidFill>
                <a:srgbClr val="009644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1800" dirty="0" smtClean="0">
                <a:latin typeface="+mn-lt"/>
              </a:rPr>
              <a:t>	-</a:t>
            </a:r>
            <a:r>
              <a:rPr lang="cs-CZ" sz="1800" dirty="0" err="1" smtClean="0">
                <a:latin typeface="+mn-lt"/>
              </a:rPr>
              <a:t>Neisseriaceae</a:t>
            </a:r>
            <a:r>
              <a:rPr lang="cs-CZ" sz="1800" dirty="0" smtClean="0">
                <a:latin typeface="+mn-lt"/>
              </a:rPr>
              <a:t>	-</a:t>
            </a:r>
            <a:r>
              <a:rPr lang="cs-CZ" sz="1800" dirty="0" err="1" smtClean="0">
                <a:latin typeface="+mn-lt"/>
              </a:rPr>
              <a:t>Neisseria</a:t>
            </a:r>
            <a:r>
              <a:rPr lang="cs-CZ" sz="1800" dirty="0" smtClean="0">
                <a:latin typeface="+mn-lt"/>
              </a:rPr>
              <a:t> -</a:t>
            </a:r>
            <a:r>
              <a:rPr lang="en-GB" sz="1800" dirty="0" err="1" smtClean="0">
                <a:solidFill>
                  <a:srgbClr val="FF0000"/>
                </a:solidFill>
                <a:latin typeface="+mn-lt"/>
              </a:rPr>
              <a:t>Neisseria</a:t>
            </a:r>
            <a:r>
              <a:rPr lang="en-GB" sz="1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GB" sz="1800" dirty="0" err="1" smtClean="0">
                <a:solidFill>
                  <a:srgbClr val="FF0000"/>
                </a:solidFill>
                <a:latin typeface="+mn-lt"/>
              </a:rPr>
              <a:t>meningitidis</a:t>
            </a:r>
            <a:r>
              <a:rPr lang="cs-CZ" sz="1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1800" dirty="0" smtClean="0">
                <a:latin typeface="+mn-lt"/>
              </a:rPr>
              <a:t>(meningokok) - infekční, vysoká 		úmrtnost u mladých - hnisavý zánět plen, krvácení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1800" dirty="0" smtClean="0">
                <a:latin typeface="+mn-lt"/>
              </a:rPr>
              <a:t>	-</a:t>
            </a:r>
            <a:r>
              <a:rPr lang="cs-CZ" sz="1800" dirty="0" err="1" smtClean="0">
                <a:latin typeface="+mn-lt"/>
              </a:rPr>
              <a:t>Moraxella</a:t>
            </a:r>
            <a:endParaRPr lang="cs-CZ" sz="1800" dirty="0" smtClean="0">
              <a:latin typeface="+mn-lt"/>
            </a:endParaRP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1800" b="1" dirty="0" smtClean="0">
                <a:latin typeface="+mn-lt"/>
              </a:rPr>
              <a:t>Gram-Positive </a:t>
            </a:r>
            <a:r>
              <a:rPr lang="cs-CZ" sz="1800" b="1" dirty="0" err="1" smtClean="0">
                <a:latin typeface="+mn-lt"/>
              </a:rPr>
              <a:t>Bacilli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dirty="0" smtClean="0">
                <a:latin typeface="+mn-lt"/>
              </a:rPr>
              <a:t>- </a:t>
            </a:r>
            <a:r>
              <a:rPr lang="cs-CZ" sz="1800" b="1" dirty="0" err="1" smtClean="0">
                <a:solidFill>
                  <a:srgbClr val="009644"/>
                </a:solidFill>
                <a:latin typeface="+mn-lt"/>
              </a:rPr>
              <a:t>Bacterplus</a:t>
            </a:r>
            <a:endParaRPr lang="cs-CZ" sz="1800" b="1" dirty="0" smtClean="0">
              <a:solidFill>
                <a:srgbClr val="009644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1800" dirty="0" smtClean="0">
                <a:latin typeface="+mn-lt"/>
              </a:rPr>
              <a:t>	-</a:t>
            </a:r>
            <a:r>
              <a:rPr lang="cs-CZ" sz="1800" dirty="0" err="1" smtClean="0">
                <a:latin typeface="+mn-lt"/>
              </a:rPr>
              <a:t>Bacillaceae</a:t>
            </a:r>
            <a:r>
              <a:rPr lang="cs-CZ" sz="1800" dirty="0" smtClean="0">
                <a:latin typeface="+mn-lt"/>
              </a:rPr>
              <a:t>-</a:t>
            </a:r>
            <a:r>
              <a:rPr lang="cs-CZ" sz="1800" dirty="0" err="1" smtClean="0">
                <a:latin typeface="+mn-lt"/>
              </a:rPr>
              <a:t>nonsp</a:t>
            </a:r>
            <a:r>
              <a:rPr lang="cs-CZ" sz="1800" dirty="0" smtClean="0">
                <a:latin typeface="+mn-lt"/>
              </a:rPr>
              <a:t>.	-</a:t>
            </a:r>
            <a:r>
              <a:rPr lang="en-GB" sz="1800" dirty="0" err="1" smtClean="0">
                <a:solidFill>
                  <a:srgbClr val="FF0000"/>
                </a:solidFill>
                <a:latin typeface="+mn-lt"/>
              </a:rPr>
              <a:t>Listeria</a:t>
            </a:r>
            <a:r>
              <a:rPr lang="en-GB" sz="1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GB" sz="1800" dirty="0" err="1" smtClean="0">
                <a:solidFill>
                  <a:srgbClr val="FF0000"/>
                </a:solidFill>
                <a:latin typeface="+mn-lt"/>
              </a:rPr>
              <a:t>monocytogenes</a:t>
            </a:r>
            <a:r>
              <a:rPr lang="cs-CZ" sz="1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1800" dirty="0" smtClean="0">
                <a:latin typeface="+mn-lt"/>
              </a:rPr>
              <a:t>- meningy, mozeček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1800" dirty="0" smtClean="0">
                <a:latin typeface="+mn-lt"/>
              </a:rPr>
              <a:t>	-</a:t>
            </a:r>
            <a:r>
              <a:rPr lang="cs-CZ" sz="1800" dirty="0" err="1" smtClean="0">
                <a:latin typeface="+mn-lt"/>
              </a:rPr>
              <a:t>Irregular</a:t>
            </a:r>
            <a:r>
              <a:rPr lang="cs-CZ" sz="1800" dirty="0" smtClean="0">
                <a:latin typeface="+mn-lt"/>
              </a:rPr>
              <a:t> </a:t>
            </a:r>
            <a:r>
              <a:rPr lang="cs-CZ" sz="1800" dirty="0" err="1" smtClean="0">
                <a:latin typeface="+mn-lt"/>
              </a:rPr>
              <a:t>or</a:t>
            </a:r>
            <a:r>
              <a:rPr lang="cs-CZ" sz="1800" dirty="0" smtClean="0">
                <a:latin typeface="+mn-lt"/>
              </a:rPr>
              <a:t> </a:t>
            </a:r>
            <a:r>
              <a:rPr lang="cs-CZ" sz="1800" dirty="0" err="1" smtClean="0">
                <a:latin typeface="+mn-lt"/>
              </a:rPr>
              <a:t>Coryn</a:t>
            </a:r>
            <a:r>
              <a:rPr lang="cs-CZ" sz="1800" dirty="0" smtClean="0">
                <a:latin typeface="+mn-lt"/>
              </a:rPr>
              <a:t>…  	-</a:t>
            </a:r>
            <a:r>
              <a:rPr lang="cs-CZ" sz="1800" dirty="0" err="1" smtClean="0">
                <a:solidFill>
                  <a:srgbClr val="FF0000"/>
                </a:solidFill>
                <a:latin typeface="+mn-lt"/>
              </a:rPr>
              <a:t>Corynebacterium</a:t>
            </a:r>
            <a:r>
              <a:rPr lang="cs-CZ" sz="1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1800" dirty="0" err="1" smtClean="0">
                <a:solidFill>
                  <a:srgbClr val="FF0000"/>
                </a:solidFill>
                <a:latin typeface="+mn-lt"/>
              </a:rPr>
              <a:t>diphteriae</a:t>
            </a:r>
            <a:r>
              <a:rPr lang="cs-CZ" sz="1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1800" dirty="0" smtClean="0">
                <a:latin typeface="+mn-lt"/>
              </a:rPr>
              <a:t>(záškrt) - postihuje nervová 			vlákna </a:t>
            </a:r>
            <a:r>
              <a:rPr lang="cs-CZ" sz="1800" dirty="0" err="1" smtClean="0">
                <a:latin typeface="+mn-lt"/>
              </a:rPr>
              <a:t>perif</a:t>
            </a:r>
            <a:r>
              <a:rPr lang="cs-CZ" sz="1800" dirty="0" smtClean="0">
                <a:latin typeface="+mn-lt"/>
              </a:rPr>
              <a:t>. nervů (obrny), CNS 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1800" dirty="0" smtClean="0">
                <a:latin typeface="+mn-lt"/>
              </a:rPr>
              <a:t>				-</a:t>
            </a:r>
            <a:r>
              <a:rPr lang="cs-CZ" sz="1800" dirty="0" err="1" smtClean="0">
                <a:latin typeface="+mn-lt"/>
              </a:rPr>
              <a:t>Nocardia</a:t>
            </a:r>
            <a:endParaRPr lang="cs-CZ" sz="1800" dirty="0" smtClean="0">
              <a:latin typeface="+mn-lt"/>
            </a:endParaRP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1800" b="1" dirty="0" smtClean="0">
                <a:latin typeface="+mn-lt"/>
              </a:rPr>
              <a:t>Miscel. </a:t>
            </a:r>
            <a:r>
              <a:rPr lang="cs-CZ" sz="1800" b="1" dirty="0" err="1" smtClean="0">
                <a:latin typeface="+mn-lt"/>
              </a:rPr>
              <a:t>et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b="1" dirty="0" err="1" smtClean="0">
                <a:latin typeface="+mn-lt"/>
              </a:rPr>
              <a:t>Fastid</a:t>
            </a:r>
            <a:r>
              <a:rPr lang="cs-CZ" sz="1800" b="1" dirty="0" smtClean="0">
                <a:latin typeface="+mn-lt"/>
              </a:rPr>
              <a:t>. Gram-Negative </a:t>
            </a:r>
            <a:r>
              <a:rPr lang="cs-CZ" sz="1800" b="1" dirty="0" err="1" smtClean="0">
                <a:latin typeface="+mn-lt"/>
              </a:rPr>
              <a:t>Bacilli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dirty="0" smtClean="0">
                <a:latin typeface="+mn-lt"/>
              </a:rPr>
              <a:t>- </a:t>
            </a:r>
            <a:r>
              <a:rPr lang="cs-CZ" sz="1800" b="1" dirty="0" err="1" smtClean="0">
                <a:solidFill>
                  <a:srgbClr val="009644"/>
                </a:solidFill>
                <a:latin typeface="+mn-lt"/>
              </a:rPr>
              <a:t>BacterminMisc</a:t>
            </a:r>
            <a:endParaRPr lang="cs-CZ" sz="1800" b="1" dirty="0" smtClean="0">
              <a:solidFill>
                <a:srgbClr val="009644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1800" dirty="0" smtClean="0">
                <a:latin typeface="+mn-lt"/>
              </a:rPr>
              <a:t>	-</a:t>
            </a:r>
            <a:r>
              <a:rPr lang="cs-CZ" sz="1800" dirty="0" err="1" smtClean="0">
                <a:latin typeface="+mn-lt"/>
              </a:rPr>
              <a:t>Haemophilus</a:t>
            </a:r>
            <a:r>
              <a:rPr lang="cs-CZ" sz="1800" dirty="0" smtClean="0">
                <a:latin typeface="+mn-lt"/>
              </a:rPr>
              <a:t> 	-</a:t>
            </a:r>
            <a:r>
              <a:rPr lang="en-GB" sz="1800" dirty="0" err="1" smtClean="0">
                <a:solidFill>
                  <a:srgbClr val="FF0000"/>
                </a:solidFill>
                <a:latin typeface="+mn-lt"/>
              </a:rPr>
              <a:t>Haemophillus</a:t>
            </a:r>
            <a:r>
              <a:rPr lang="en-GB" sz="1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GB" sz="1800" dirty="0" err="1" smtClean="0">
                <a:solidFill>
                  <a:srgbClr val="FF0000"/>
                </a:solidFill>
                <a:latin typeface="+mn-lt"/>
              </a:rPr>
              <a:t>influenzae</a:t>
            </a:r>
            <a:r>
              <a:rPr lang="cs-CZ" sz="1800" dirty="0" smtClean="0">
                <a:solidFill>
                  <a:srgbClr val="FF0000"/>
                </a:solidFill>
                <a:latin typeface="+mn-lt"/>
              </a:rPr>
              <a:t> -</a:t>
            </a:r>
            <a:r>
              <a:rPr lang="cs-CZ" sz="1800" dirty="0" smtClean="0">
                <a:latin typeface="+mn-lt"/>
              </a:rPr>
              <a:t>až 70% meningitid (nákaza přímo přes 		lamina </a:t>
            </a:r>
            <a:r>
              <a:rPr lang="cs-CZ" sz="1800" dirty="0" err="1" smtClean="0">
                <a:latin typeface="+mn-lt"/>
              </a:rPr>
              <a:t>cribriformis</a:t>
            </a:r>
            <a:r>
              <a:rPr lang="cs-CZ" sz="1800" dirty="0" smtClean="0">
                <a:latin typeface="+mn-lt"/>
              </a:rPr>
              <a:t>)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1800" dirty="0" smtClean="0">
                <a:latin typeface="+mn-lt"/>
              </a:rPr>
              <a:t>	-</a:t>
            </a:r>
            <a:r>
              <a:rPr lang="cs-CZ" sz="1800" dirty="0" err="1" smtClean="0">
                <a:latin typeface="+mn-lt"/>
              </a:rPr>
              <a:t>Legionella</a:t>
            </a:r>
            <a:r>
              <a:rPr lang="cs-CZ" sz="1800" dirty="0" smtClean="0">
                <a:latin typeface="+mn-lt"/>
              </a:rPr>
              <a:t>	-</a:t>
            </a:r>
            <a:r>
              <a:rPr lang="cs-CZ" sz="1800" dirty="0" err="1" smtClean="0">
                <a:latin typeface="+mn-lt"/>
              </a:rPr>
              <a:t>Legionella</a:t>
            </a:r>
            <a:r>
              <a:rPr lang="cs-CZ" sz="1800" dirty="0" smtClean="0">
                <a:latin typeface="+mn-lt"/>
              </a:rPr>
              <a:t> </a:t>
            </a:r>
            <a:r>
              <a:rPr lang="cs-CZ" sz="1800" dirty="0" err="1" smtClean="0">
                <a:latin typeface="+mn-lt"/>
              </a:rPr>
              <a:t>pneumophila</a:t>
            </a:r>
            <a:r>
              <a:rPr lang="cs-CZ" sz="1800" dirty="0" smtClean="0">
                <a:latin typeface="+mn-lt"/>
              </a:rPr>
              <a:t> - okohybné nervy, </a:t>
            </a:r>
            <a:r>
              <a:rPr lang="cs-CZ" sz="1800" dirty="0" err="1" smtClean="0">
                <a:latin typeface="+mn-lt"/>
              </a:rPr>
              <a:t>polyradikuloneuritida</a:t>
            </a:r>
            <a:endParaRPr lang="cs-CZ" sz="1800" dirty="0" smtClean="0">
              <a:latin typeface="+mn-lt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1800" dirty="0" smtClean="0">
                <a:latin typeface="+mn-lt"/>
              </a:rPr>
              <a:t>	-</a:t>
            </a:r>
            <a:r>
              <a:rPr lang="cs-CZ" sz="1800" dirty="0" err="1" smtClean="0">
                <a:latin typeface="+mn-lt"/>
              </a:rPr>
              <a:t>Brucella</a:t>
            </a:r>
            <a:r>
              <a:rPr lang="cs-CZ" sz="1800" dirty="0" smtClean="0">
                <a:latin typeface="+mn-lt"/>
              </a:rPr>
              <a:t>	-IL v mezenchymu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1800" dirty="0" smtClean="0">
                <a:latin typeface="+mn-lt"/>
              </a:rPr>
              <a:t>	-</a:t>
            </a:r>
            <a:r>
              <a:rPr lang="cs-CZ" sz="1800" dirty="0" err="1" smtClean="0">
                <a:latin typeface="+mn-lt"/>
              </a:rPr>
              <a:t>Campylobacter</a:t>
            </a:r>
            <a:r>
              <a:rPr lang="cs-CZ" sz="1800" dirty="0" smtClean="0">
                <a:latin typeface="+mn-lt"/>
              </a:rPr>
              <a:t>	-Camp.fetus  -Camp.</a:t>
            </a:r>
            <a:r>
              <a:rPr lang="cs-CZ" sz="1800" dirty="0" err="1" smtClean="0">
                <a:latin typeface="+mn-lt"/>
              </a:rPr>
              <a:t>jejuni</a:t>
            </a:r>
            <a:r>
              <a:rPr lang="cs-CZ" sz="1800" dirty="0" smtClean="0">
                <a:latin typeface="+mn-lt"/>
              </a:rPr>
              <a:t> - </a:t>
            </a:r>
            <a:r>
              <a:rPr lang="cs-CZ" sz="1800" dirty="0" err="1" smtClean="0">
                <a:latin typeface="+mn-lt"/>
              </a:rPr>
              <a:t>perif</a:t>
            </a:r>
            <a:r>
              <a:rPr lang="cs-CZ" sz="1800" dirty="0" smtClean="0">
                <a:latin typeface="+mn-lt"/>
              </a:rPr>
              <a:t>. </a:t>
            </a:r>
            <a:r>
              <a:rPr lang="cs-CZ" sz="1800" dirty="0" err="1" smtClean="0">
                <a:latin typeface="+mn-lt"/>
              </a:rPr>
              <a:t>Veget</a:t>
            </a:r>
            <a:r>
              <a:rPr lang="cs-CZ" sz="1800" dirty="0" smtClean="0">
                <a:latin typeface="+mn-lt"/>
              </a:rPr>
              <a:t>. NS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457200" y="309600"/>
            <a:ext cx="8229600" cy="864000"/>
          </a:xfrm>
          <a:prstGeom prst="rect">
            <a:avLst/>
          </a:prstGeom>
          <a:solidFill>
            <a:srgbClr val="F1C60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4000" b="1" dirty="0" smtClean="0">
                <a:solidFill>
                  <a:schemeClr val="bg1"/>
                </a:solidFill>
                <a:ea typeface="+mj-ea"/>
                <a:cs typeface="+mj-cs"/>
              </a:rPr>
              <a:t>B. Bakterie v NS </a:t>
            </a:r>
            <a:r>
              <a:rPr lang="cs-CZ" sz="4000" b="1" dirty="0" err="1" smtClean="0">
                <a:solidFill>
                  <a:srgbClr val="009644"/>
                </a:solidFill>
                <a:ea typeface="+mj-ea"/>
                <a:cs typeface="+mj-cs"/>
              </a:rPr>
              <a:t>Nobacter</a:t>
            </a:r>
            <a:endParaRPr kumimoji="0" lang="cs-CZ" sz="4000" b="1" i="0" u="none" strike="noStrike" kern="1200" cap="none" spc="0" normalizeH="0" baseline="0" noProof="0" dirty="0" smtClean="0">
              <a:ln>
                <a:noFill/>
              </a:ln>
              <a:solidFill>
                <a:srgbClr val="009644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10" name="Obdélník 3"/>
          <p:cNvSpPr>
            <a:spLocks noChangeArrowheads="1"/>
          </p:cNvSpPr>
          <p:nvPr/>
        </p:nvSpPr>
        <p:spPr bwMode="auto">
          <a:xfrm>
            <a:off x="0" y="6453336"/>
            <a:ext cx="15476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1000" dirty="0">
                <a:solidFill>
                  <a:srgbClr val="000099"/>
                </a:solidFill>
                <a:latin typeface="Calibri" pitchFamily="34" charset="0"/>
              </a:rPr>
              <a:t>© ECC s.r.o.</a:t>
            </a:r>
          </a:p>
          <a:p>
            <a:pPr algn="ctr"/>
            <a:r>
              <a:rPr lang="cs-CZ" sz="1000" dirty="0">
                <a:solidFill>
                  <a:srgbClr val="000099"/>
                </a:solidFill>
                <a:latin typeface="Calibri" pitchFamily="34" charset="0"/>
              </a:rPr>
              <a:t>Všechna práva vyhrazena</a:t>
            </a:r>
          </a:p>
        </p:txBody>
      </p:sp>
      <p:pic>
        <p:nvPicPr>
          <p:cNvPr id="7" name="Obrázek 6" descr="cic-meth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0432" y="6361605"/>
            <a:ext cx="683568" cy="49639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52596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1800" b="1" dirty="0" err="1" smtClean="0">
                <a:latin typeface="+mn-lt"/>
              </a:rPr>
              <a:t>Mollicutes</a:t>
            </a:r>
            <a:r>
              <a:rPr lang="cs-CZ" sz="1800" b="1" dirty="0" smtClean="0">
                <a:latin typeface="+mn-lt"/>
              </a:rPr>
              <a:t> -</a:t>
            </a:r>
            <a:r>
              <a:rPr lang="cs-CZ" sz="1800" b="1" dirty="0" smtClean="0">
                <a:solidFill>
                  <a:srgbClr val="009644"/>
                </a:solidFill>
                <a:latin typeface="+mn-lt"/>
              </a:rPr>
              <a:t> </a:t>
            </a:r>
            <a:r>
              <a:rPr lang="cs-CZ" sz="1800" b="1" dirty="0" err="1" smtClean="0">
                <a:solidFill>
                  <a:srgbClr val="009644"/>
                </a:solidFill>
                <a:latin typeface="+mn-lt"/>
              </a:rPr>
              <a:t>Mollicut</a:t>
            </a:r>
            <a:endParaRPr lang="cs-CZ" sz="1800" b="1" dirty="0" smtClean="0">
              <a:solidFill>
                <a:srgbClr val="009644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1800" dirty="0" smtClean="0">
                <a:latin typeface="+mn-lt"/>
              </a:rPr>
              <a:t>	-</a:t>
            </a:r>
            <a:r>
              <a:rPr lang="cs-CZ" sz="1800" dirty="0" err="1" smtClean="0">
                <a:latin typeface="+mn-lt"/>
              </a:rPr>
              <a:t>Mycoplasma</a:t>
            </a:r>
            <a:r>
              <a:rPr lang="cs-CZ" sz="1800" dirty="0" smtClean="0">
                <a:latin typeface="+mn-lt"/>
              </a:rPr>
              <a:t> - meningy, neurony i glie, obaly nervů, obrny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1800" b="1" dirty="0" err="1" smtClean="0">
                <a:latin typeface="+mn-lt"/>
              </a:rPr>
              <a:t>Mycobateria</a:t>
            </a:r>
            <a:r>
              <a:rPr lang="cs-CZ" sz="1800" dirty="0" smtClean="0">
                <a:latin typeface="+mn-lt"/>
              </a:rPr>
              <a:t> - </a:t>
            </a:r>
            <a:r>
              <a:rPr lang="cs-CZ" sz="1800" b="1" dirty="0" err="1" smtClean="0">
                <a:solidFill>
                  <a:srgbClr val="009644"/>
                </a:solidFill>
                <a:latin typeface="+mn-lt"/>
              </a:rPr>
              <a:t>Mycobac</a:t>
            </a:r>
            <a:r>
              <a:rPr lang="cs-CZ" sz="1800" b="1" dirty="0" smtClean="0">
                <a:solidFill>
                  <a:srgbClr val="009644"/>
                </a:solidFill>
                <a:latin typeface="+mn-lt"/>
              </a:rPr>
              <a:t> </a:t>
            </a:r>
            <a:r>
              <a:rPr lang="cs-CZ" sz="1800" dirty="0" smtClean="0">
                <a:latin typeface="+mn-lt"/>
              </a:rPr>
              <a:t>- spíše ložiska v kostech - ovlivňují NS, někdy meningy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1800" b="1" dirty="0" smtClean="0">
                <a:latin typeface="+mn-lt"/>
              </a:rPr>
              <a:t>Non-</a:t>
            </a:r>
            <a:r>
              <a:rPr lang="cs-CZ" sz="1800" b="1" dirty="0" err="1" smtClean="0">
                <a:latin typeface="+mn-lt"/>
              </a:rPr>
              <a:t>fermetative</a:t>
            </a:r>
            <a:r>
              <a:rPr lang="cs-CZ" sz="1800" b="1" dirty="0" smtClean="0">
                <a:latin typeface="+mn-lt"/>
              </a:rPr>
              <a:t> gram negative </a:t>
            </a:r>
            <a:r>
              <a:rPr lang="cs-CZ" sz="1800" b="1" dirty="0" err="1" smtClean="0">
                <a:latin typeface="+mn-lt"/>
              </a:rPr>
              <a:t>bacilli</a:t>
            </a:r>
            <a:r>
              <a:rPr lang="cs-CZ" sz="1800" dirty="0" smtClean="0">
                <a:latin typeface="+mn-lt"/>
              </a:rPr>
              <a:t> - </a:t>
            </a:r>
            <a:r>
              <a:rPr lang="cs-CZ" sz="1800" b="1" dirty="0" err="1" smtClean="0">
                <a:solidFill>
                  <a:srgbClr val="009644"/>
                </a:solidFill>
                <a:latin typeface="+mn-lt"/>
              </a:rPr>
              <a:t>BacterminFerm</a:t>
            </a:r>
            <a:endParaRPr lang="cs-CZ" sz="1800" b="1" dirty="0" smtClean="0">
              <a:solidFill>
                <a:srgbClr val="009644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1800" dirty="0" smtClean="0">
                <a:latin typeface="+mn-lt"/>
              </a:rPr>
              <a:t>	-</a:t>
            </a:r>
            <a:r>
              <a:rPr lang="cs-CZ" sz="1800" dirty="0" err="1" smtClean="0">
                <a:latin typeface="+mn-lt"/>
              </a:rPr>
              <a:t>Pseudomonas</a:t>
            </a:r>
            <a:endParaRPr lang="cs-CZ" sz="1800" dirty="0" smtClean="0">
              <a:latin typeface="+mn-lt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1800" dirty="0" smtClean="0">
                <a:latin typeface="+mn-lt"/>
              </a:rPr>
              <a:t>	-</a:t>
            </a:r>
            <a:r>
              <a:rPr lang="cs-CZ" sz="1800" dirty="0" err="1" smtClean="0">
                <a:latin typeface="+mn-lt"/>
              </a:rPr>
              <a:t>Bordatella</a:t>
            </a:r>
            <a:r>
              <a:rPr lang="cs-CZ" sz="1800" dirty="0" smtClean="0">
                <a:latin typeface="+mn-lt"/>
              </a:rPr>
              <a:t> (černý kašel)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1800" b="1" dirty="0" smtClean="0">
                <a:latin typeface="+mn-lt"/>
              </a:rPr>
              <a:t>Gram-Positive </a:t>
            </a:r>
            <a:r>
              <a:rPr lang="cs-CZ" sz="1800" b="1" dirty="0" err="1" smtClean="0">
                <a:latin typeface="+mn-lt"/>
              </a:rPr>
              <a:t>Cocci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dirty="0" smtClean="0">
                <a:latin typeface="+mn-lt"/>
              </a:rPr>
              <a:t>- </a:t>
            </a:r>
            <a:r>
              <a:rPr lang="cs-CZ" sz="1800" b="1" dirty="0" err="1" smtClean="0">
                <a:solidFill>
                  <a:srgbClr val="009644"/>
                </a:solidFill>
                <a:latin typeface="+mn-lt"/>
              </a:rPr>
              <a:t>Kokplus</a:t>
            </a:r>
            <a:endParaRPr lang="cs-CZ" sz="1800" b="1" dirty="0" smtClean="0">
              <a:solidFill>
                <a:srgbClr val="009644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1800" dirty="0" smtClean="0">
                <a:latin typeface="+mn-lt"/>
              </a:rPr>
              <a:t>	-</a:t>
            </a:r>
            <a:r>
              <a:rPr lang="cs-CZ" sz="1800" dirty="0" err="1" smtClean="0">
                <a:latin typeface="+mn-lt"/>
              </a:rPr>
              <a:t>Micrococcac</a:t>
            </a:r>
            <a:r>
              <a:rPr lang="cs-CZ" sz="1800" dirty="0" smtClean="0">
                <a:latin typeface="+mn-lt"/>
              </a:rPr>
              <a:t>.	-</a:t>
            </a:r>
            <a:r>
              <a:rPr lang="cs-CZ" sz="1800" dirty="0" err="1" smtClean="0">
                <a:latin typeface="+mn-lt"/>
              </a:rPr>
              <a:t>Staphylococcus</a:t>
            </a:r>
            <a:r>
              <a:rPr lang="cs-CZ" sz="1800" dirty="0" smtClean="0">
                <a:latin typeface="+mn-lt"/>
              </a:rPr>
              <a:t> aureus - při poraněních, operacích…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1800" dirty="0" smtClean="0">
                <a:latin typeface="+mn-lt"/>
              </a:rPr>
              <a:t>	-</a:t>
            </a:r>
            <a:r>
              <a:rPr lang="cs-CZ" sz="1800" dirty="0" err="1" smtClean="0">
                <a:latin typeface="+mn-lt"/>
              </a:rPr>
              <a:t>Streptococci</a:t>
            </a:r>
            <a:r>
              <a:rPr lang="cs-CZ" sz="1800" dirty="0" smtClean="0">
                <a:latin typeface="+mn-lt"/>
              </a:rPr>
              <a:t>	-</a:t>
            </a:r>
            <a:r>
              <a:rPr lang="en-GB" sz="1800" dirty="0" err="1" smtClean="0">
                <a:solidFill>
                  <a:srgbClr val="FF0000"/>
                </a:solidFill>
                <a:latin typeface="+mn-lt"/>
              </a:rPr>
              <a:t>Streptococc</a:t>
            </a:r>
            <a:r>
              <a:rPr lang="cs-CZ" sz="1800" dirty="0" smtClean="0">
                <a:solidFill>
                  <a:srgbClr val="FF0000"/>
                </a:solidFill>
                <a:latin typeface="+mn-lt"/>
              </a:rPr>
              <a:t>u</a:t>
            </a:r>
            <a:r>
              <a:rPr lang="en-GB" sz="1800" dirty="0" smtClean="0">
                <a:solidFill>
                  <a:srgbClr val="FF0000"/>
                </a:solidFill>
                <a:latin typeface="+mn-lt"/>
              </a:rPr>
              <a:t>s </a:t>
            </a:r>
            <a:r>
              <a:rPr lang="en-GB" sz="1800" dirty="0" err="1" smtClean="0">
                <a:solidFill>
                  <a:srgbClr val="FF0000"/>
                </a:solidFill>
                <a:latin typeface="+mn-lt"/>
              </a:rPr>
              <a:t>pneumoniae</a:t>
            </a:r>
            <a:r>
              <a:rPr lang="cs-CZ" sz="1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1800" dirty="0" smtClean="0">
                <a:latin typeface="+mn-lt"/>
              </a:rPr>
              <a:t>(pneumokok) - vniká ze středouší, ale i z 		dutin, </a:t>
            </a:r>
            <a:r>
              <a:rPr lang="cs-CZ" sz="1800" dirty="0" err="1" smtClean="0">
                <a:latin typeface="+mn-lt"/>
              </a:rPr>
              <a:t>dých.s</a:t>
            </a:r>
            <a:r>
              <a:rPr lang="cs-CZ" sz="1800" dirty="0" smtClean="0">
                <a:latin typeface="+mn-lt"/>
              </a:rPr>
              <a:t>. - rychlá progrese, následky - poruchy sluchu, zraku, 		mozečku,	změny intelektu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1800" dirty="0" smtClean="0">
                <a:latin typeface="+mn-lt"/>
              </a:rPr>
              <a:t>			-</a:t>
            </a:r>
            <a:r>
              <a:rPr lang="cs-CZ" sz="1800" dirty="0" err="1" smtClean="0">
                <a:latin typeface="+mn-lt"/>
              </a:rPr>
              <a:t>Group</a:t>
            </a:r>
            <a:r>
              <a:rPr lang="cs-CZ" sz="1800" dirty="0" smtClean="0">
                <a:latin typeface="+mn-lt"/>
              </a:rPr>
              <a:t> A+    - </a:t>
            </a:r>
            <a:r>
              <a:rPr lang="cs-CZ" sz="1800" dirty="0" err="1" smtClean="0">
                <a:latin typeface="+mn-lt"/>
              </a:rPr>
              <a:t>Streptococcus</a:t>
            </a:r>
            <a:r>
              <a:rPr lang="cs-CZ" sz="1800" dirty="0" smtClean="0">
                <a:latin typeface="+mn-lt"/>
              </a:rPr>
              <a:t> </a:t>
            </a:r>
            <a:r>
              <a:rPr lang="cs-CZ" sz="1800" dirty="0" err="1" smtClean="0">
                <a:latin typeface="+mn-lt"/>
              </a:rPr>
              <a:t>pyogenes</a:t>
            </a:r>
            <a:r>
              <a:rPr lang="cs-CZ" sz="1800" dirty="0" smtClean="0">
                <a:latin typeface="+mn-lt"/>
              </a:rPr>
              <a:t> - vzácně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1800" dirty="0" smtClean="0">
                <a:latin typeface="+mn-lt"/>
              </a:rPr>
              <a:t>			-</a:t>
            </a:r>
            <a:r>
              <a:rPr lang="cs-CZ" sz="1800" dirty="0" err="1" smtClean="0">
                <a:latin typeface="+mn-lt"/>
              </a:rPr>
              <a:t>Group</a:t>
            </a:r>
            <a:r>
              <a:rPr lang="cs-CZ" sz="1800" dirty="0" smtClean="0">
                <a:latin typeface="+mn-lt"/>
              </a:rPr>
              <a:t> B+    - </a:t>
            </a:r>
            <a:r>
              <a:rPr lang="cs-CZ" sz="1800" dirty="0" err="1" smtClean="0">
                <a:latin typeface="+mn-lt"/>
              </a:rPr>
              <a:t>Strept.agalactiae</a:t>
            </a:r>
            <a:r>
              <a:rPr lang="cs-CZ" sz="1800" dirty="0" smtClean="0">
                <a:latin typeface="+mn-lt"/>
              </a:rPr>
              <a:t> - při porodu,porucha hybnosti, smyslů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1800" b="1" dirty="0" err="1" smtClean="0">
                <a:latin typeface="+mn-lt"/>
              </a:rPr>
              <a:t>Spirochaetales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dirty="0" smtClean="0">
                <a:latin typeface="+mn-lt"/>
              </a:rPr>
              <a:t>- </a:t>
            </a:r>
            <a:r>
              <a:rPr lang="cs-CZ" sz="1800" b="1" dirty="0" err="1" smtClean="0">
                <a:solidFill>
                  <a:srgbClr val="009644"/>
                </a:solidFill>
                <a:latin typeface="+mn-lt"/>
              </a:rPr>
              <a:t>Spirobor</a:t>
            </a:r>
            <a:endParaRPr lang="cs-CZ" sz="1800" b="1" dirty="0" smtClean="0">
              <a:solidFill>
                <a:srgbClr val="009644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1800" dirty="0" smtClean="0">
                <a:latin typeface="+mn-lt"/>
              </a:rPr>
              <a:t>	- </a:t>
            </a:r>
            <a:r>
              <a:rPr lang="cs-CZ" sz="1800" dirty="0" err="1" smtClean="0">
                <a:latin typeface="+mn-lt"/>
              </a:rPr>
              <a:t>Leptospiraceae</a:t>
            </a:r>
            <a:r>
              <a:rPr lang="cs-CZ" sz="1800" dirty="0" smtClean="0">
                <a:latin typeface="+mn-lt"/>
              </a:rPr>
              <a:t>	-Leptospira </a:t>
            </a:r>
            <a:r>
              <a:rPr lang="cs-CZ" sz="1800" dirty="0" err="1" smtClean="0">
                <a:latin typeface="+mn-lt"/>
              </a:rPr>
              <a:t>zoonákaza</a:t>
            </a:r>
            <a:r>
              <a:rPr lang="cs-CZ" sz="1800" dirty="0" smtClean="0">
                <a:latin typeface="+mn-lt"/>
              </a:rPr>
              <a:t>, napadá meningy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1800" dirty="0" smtClean="0">
                <a:latin typeface="+mn-lt"/>
              </a:rPr>
              <a:t>	- </a:t>
            </a:r>
            <a:r>
              <a:rPr lang="cs-CZ" sz="1800" dirty="0" err="1" smtClean="0">
                <a:latin typeface="+mn-lt"/>
              </a:rPr>
              <a:t>Spirochaetaceae</a:t>
            </a:r>
            <a:r>
              <a:rPr lang="cs-CZ" sz="1800" dirty="0" smtClean="0">
                <a:latin typeface="+mn-lt"/>
              </a:rPr>
              <a:t>	-</a:t>
            </a:r>
            <a:r>
              <a:rPr lang="cs-CZ" sz="1800" dirty="0" err="1" smtClean="0">
                <a:solidFill>
                  <a:srgbClr val="FF0000"/>
                </a:solidFill>
                <a:latin typeface="+mn-lt"/>
              </a:rPr>
              <a:t>Borrelia</a:t>
            </a:r>
            <a:r>
              <a:rPr lang="cs-CZ" sz="1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1800" dirty="0" smtClean="0">
                <a:latin typeface="+mn-lt"/>
              </a:rPr>
              <a:t>- viz </a:t>
            </a:r>
            <a:r>
              <a:rPr lang="cs-CZ" sz="1800" dirty="0" err="1" smtClean="0">
                <a:latin typeface="+mn-lt"/>
              </a:rPr>
              <a:t>samost</a:t>
            </a:r>
            <a:r>
              <a:rPr lang="cs-CZ" sz="1800" dirty="0" smtClean="0">
                <a:latin typeface="+mn-lt"/>
              </a:rPr>
              <a:t>. slide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1800" dirty="0" smtClean="0">
                <a:latin typeface="+mn-lt"/>
              </a:rPr>
              <a:t>				-Treponema - neurony (hlavové n., mícha,front.), meningy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b="1" dirty="0" err="1" smtClean="0">
                <a:latin typeface="+mn-lt"/>
              </a:rPr>
              <a:t>Chlamydiaceae</a:t>
            </a:r>
            <a:r>
              <a:rPr lang="cs-CZ" sz="1800" dirty="0" smtClean="0">
                <a:latin typeface="+mn-lt"/>
              </a:rPr>
              <a:t> - </a:t>
            </a:r>
            <a:r>
              <a:rPr lang="cs-CZ" sz="1800" b="1" dirty="0" err="1" smtClean="0">
                <a:solidFill>
                  <a:srgbClr val="009644"/>
                </a:solidFill>
                <a:latin typeface="+mn-lt"/>
              </a:rPr>
              <a:t>Chlamydi</a:t>
            </a:r>
            <a:endParaRPr lang="cs-CZ" sz="1800" b="1" dirty="0" smtClean="0">
              <a:solidFill>
                <a:srgbClr val="009644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1800" dirty="0" smtClean="0">
                <a:latin typeface="+mn-lt"/>
              </a:rPr>
              <a:t>	-</a:t>
            </a:r>
            <a:r>
              <a:rPr lang="cs-CZ" sz="1800" dirty="0" err="1" smtClean="0">
                <a:latin typeface="+mn-lt"/>
              </a:rPr>
              <a:t>Chlamydia</a:t>
            </a:r>
            <a:r>
              <a:rPr lang="cs-CZ" sz="1800" dirty="0" smtClean="0">
                <a:latin typeface="+mn-lt"/>
              </a:rPr>
              <a:t> - IL v meningách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b="1" dirty="0" err="1" smtClean="0">
                <a:latin typeface="+mn-lt"/>
              </a:rPr>
              <a:t>Rickettsiales</a:t>
            </a:r>
            <a:r>
              <a:rPr lang="cs-CZ" sz="1800" dirty="0" smtClean="0">
                <a:latin typeface="+mn-lt"/>
              </a:rPr>
              <a:t> - </a:t>
            </a:r>
            <a:r>
              <a:rPr lang="cs-CZ" sz="1800" b="1" dirty="0" err="1" smtClean="0">
                <a:solidFill>
                  <a:srgbClr val="009644"/>
                </a:solidFill>
                <a:latin typeface="+mn-lt"/>
              </a:rPr>
              <a:t>Ricketti</a:t>
            </a:r>
            <a:endParaRPr lang="cs-CZ" sz="1800" b="1" dirty="0" smtClean="0">
              <a:solidFill>
                <a:srgbClr val="009644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1800" dirty="0" smtClean="0">
                <a:latin typeface="+mn-lt"/>
              </a:rPr>
              <a:t>	-</a:t>
            </a:r>
            <a:r>
              <a:rPr lang="cs-CZ" sz="1800" dirty="0" err="1" smtClean="0">
                <a:latin typeface="+mn-lt"/>
              </a:rPr>
              <a:t>Rickettsiaceae</a:t>
            </a:r>
            <a:r>
              <a:rPr lang="cs-CZ" sz="1800" dirty="0" smtClean="0">
                <a:latin typeface="+mn-lt"/>
              </a:rPr>
              <a:t>	- </a:t>
            </a:r>
            <a:r>
              <a:rPr lang="cs-CZ" sz="1800" dirty="0" err="1" smtClean="0">
                <a:latin typeface="+mn-lt"/>
              </a:rPr>
              <a:t>Ehrlichieae</a:t>
            </a:r>
            <a:r>
              <a:rPr lang="cs-CZ" sz="1800" dirty="0" smtClean="0">
                <a:latin typeface="+mn-lt"/>
              </a:rPr>
              <a:t>  -</a:t>
            </a:r>
            <a:r>
              <a:rPr lang="cs-CZ" sz="1800" dirty="0" err="1" smtClean="0">
                <a:latin typeface="+mn-lt"/>
              </a:rPr>
              <a:t>Ehrlichia</a:t>
            </a:r>
            <a:r>
              <a:rPr lang="cs-CZ" sz="1800" dirty="0" smtClean="0">
                <a:latin typeface="+mn-lt"/>
              </a:rPr>
              <a:t> - podobné s </a:t>
            </a:r>
            <a:r>
              <a:rPr lang="cs-CZ" sz="1800" dirty="0" err="1" smtClean="0">
                <a:latin typeface="+mn-lt"/>
              </a:rPr>
              <a:t>boreliozou</a:t>
            </a:r>
            <a:r>
              <a:rPr lang="cs-CZ" sz="1800" dirty="0" smtClean="0">
                <a:latin typeface="+mn-lt"/>
              </a:rPr>
              <a:t> (koexistence)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1800" dirty="0" smtClean="0">
                <a:latin typeface="+mn-lt"/>
              </a:rPr>
              <a:t>			- </a:t>
            </a:r>
            <a:r>
              <a:rPr lang="cs-CZ" sz="1800" dirty="0" err="1" smtClean="0">
                <a:latin typeface="+mn-lt"/>
              </a:rPr>
              <a:t>Rickettsiae</a:t>
            </a:r>
            <a:r>
              <a:rPr lang="en-GB" sz="1800" dirty="0" smtClean="0">
                <a:latin typeface="+mn-lt"/>
              </a:rPr>
              <a:t> </a:t>
            </a:r>
            <a:r>
              <a:rPr lang="cs-CZ" sz="1800" dirty="0" smtClean="0">
                <a:latin typeface="+mn-lt"/>
              </a:rPr>
              <a:t>  -</a:t>
            </a:r>
            <a:r>
              <a:rPr lang="cs-CZ" sz="1800" dirty="0" err="1" smtClean="0">
                <a:latin typeface="+mn-lt"/>
              </a:rPr>
              <a:t>Rickettsia</a:t>
            </a:r>
            <a:endParaRPr lang="en-GB" sz="1800" dirty="0" smtClean="0">
              <a:latin typeface="+mn-lt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457200" y="309600"/>
            <a:ext cx="8229600" cy="864000"/>
          </a:xfrm>
          <a:prstGeom prst="rect">
            <a:avLst/>
          </a:prstGeom>
          <a:solidFill>
            <a:srgbClr val="F1C60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4000" b="1" dirty="0" smtClean="0">
                <a:solidFill>
                  <a:schemeClr val="bg1"/>
                </a:solidFill>
                <a:ea typeface="+mj-ea"/>
                <a:cs typeface="+mj-cs"/>
              </a:rPr>
              <a:t>B. Bakterie v NS</a:t>
            </a:r>
            <a:endParaRPr kumimoji="0" lang="cs-CZ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10" name="Obdélník 3"/>
          <p:cNvSpPr>
            <a:spLocks noChangeArrowheads="1"/>
          </p:cNvSpPr>
          <p:nvPr/>
        </p:nvSpPr>
        <p:spPr bwMode="auto">
          <a:xfrm>
            <a:off x="0" y="6453336"/>
            <a:ext cx="15476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1000" dirty="0">
                <a:solidFill>
                  <a:srgbClr val="000099"/>
                </a:solidFill>
                <a:latin typeface="Calibri" pitchFamily="34" charset="0"/>
              </a:rPr>
              <a:t>© ECC s.r.o.</a:t>
            </a:r>
          </a:p>
          <a:p>
            <a:pPr algn="ctr"/>
            <a:r>
              <a:rPr lang="cs-CZ" sz="1000" dirty="0">
                <a:solidFill>
                  <a:srgbClr val="000099"/>
                </a:solidFill>
                <a:latin typeface="Calibri" pitchFamily="34" charset="0"/>
              </a:rPr>
              <a:t>Všechna práva vyhrazena</a:t>
            </a:r>
          </a:p>
        </p:txBody>
      </p:sp>
      <p:pic>
        <p:nvPicPr>
          <p:cNvPr id="7" name="Obrázek 6" descr="cic-meth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0432" y="6361605"/>
            <a:ext cx="683568" cy="49639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579296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sz="2400" dirty="0" smtClean="0">
                <a:latin typeface="+mn-lt"/>
              </a:rPr>
              <a:t>Tenký spirálovitý tvar - rychlý pohyb, šroubováním překonává hematoencefalickou bariéru</a:t>
            </a:r>
          </a:p>
          <a:p>
            <a:pPr>
              <a:spcBef>
                <a:spcPts val="0"/>
              </a:spcBef>
            </a:pPr>
            <a:r>
              <a:rPr lang="cs-CZ" sz="2400" dirty="0" smtClean="0">
                <a:latin typeface="+mn-lt"/>
              </a:rPr>
              <a:t>IL - kůže, klouby, imunitní buňky, </a:t>
            </a: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neurony, glie </a:t>
            </a:r>
            <a:r>
              <a:rPr lang="cs-CZ" sz="2400" dirty="0" smtClean="0">
                <a:latin typeface="+mn-lt"/>
              </a:rPr>
              <a:t>- je prakticky všude - neurony, vlákna </a:t>
            </a:r>
            <a:r>
              <a:rPr lang="cs-CZ" sz="2400" dirty="0" err="1" smtClean="0">
                <a:latin typeface="+mn-lt"/>
              </a:rPr>
              <a:t>perif</a:t>
            </a:r>
            <a:r>
              <a:rPr lang="cs-CZ" sz="2400" dirty="0" smtClean="0">
                <a:latin typeface="+mn-lt"/>
              </a:rPr>
              <a:t>. i vegetativních nervů (hl. hlavové) </a:t>
            </a:r>
          </a:p>
          <a:p>
            <a:pPr>
              <a:spcBef>
                <a:spcPts val="0"/>
              </a:spcBef>
            </a:pPr>
            <a:r>
              <a:rPr lang="cs-CZ" sz="2400" b="1" dirty="0" smtClean="0">
                <a:latin typeface="+mn-lt"/>
              </a:rPr>
              <a:t>Projevy široké</a:t>
            </a:r>
            <a:r>
              <a:rPr lang="cs-CZ" sz="2400" dirty="0" smtClean="0">
                <a:latin typeface="+mn-lt"/>
              </a:rPr>
              <a:t>: bolesti hlavy, ztuhlost šíje, poruchy citlivosti a hybnosti, obrny, zejména lícního nervu, </a:t>
            </a:r>
            <a:r>
              <a:rPr lang="cs-CZ" sz="2400" b="1" dirty="0" smtClean="0">
                <a:latin typeface="+mn-lt"/>
              </a:rPr>
              <a:t>bolesti zad a končetin</a:t>
            </a:r>
            <a:r>
              <a:rPr lang="cs-CZ" sz="2400" dirty="0" smtClean="0">
                <a:latin typeface="+mn-lt"/>
              </a:rPr>
              <a:t>, kruté neurogenní bolesti, příznaky </a:t>
            </a:r>
            <a:r>
              <a:rPr lang="cs-CZ" sz="2400" b="1" dirty="0" smtClean="0">
                <a:latin typeface="+mn-lt"/>
              </a:rPr>
              <a:t>roztroušené sklerózy</a:t>
            </a:r>
            <a:r>
              <a:rPr lang="cs-CZ" sz="2400" dirty="0" smtClean="0">
                <a:latin typeface="+mn-lt"/>
              </a:rPr>
              <a:t>, poruchy spánku, snížená koncentrace, deprese, chronický únavový syndrom, psychická onemocnění, </a:t>
            </a:r>
            <a:r>
              <a:rPr lang="cs-CZ" sz="2400" b="1" dirty="0" smtClean="0">
                <a:latin typeface="+mn-lt"/>
              </a:rPr>
              <a:t>autismus</a:t>
            </a:r>
            <a:r>
              <a:rPr lang="cs-CZ" sz="2400" dirty="0" smtClean="0">
                <a:latin typeface="+mn-lt"/>
              </a:rPr>
              <a:t>, bipolární deprese, demence, halucinace, poruchy nálady, psychózy, poruchy spánku, anorexie</a:t>
            </a:r>
          </a:p>
          <a:p>
            <a:pPr>
              <a:spcBef>
                <a:spcPts val="0"/>
              </a:spcBef>
            </a:pP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Toxiny</a:t>
            </a:r>
            <a:r>
              <a:rPr lang="cs-CZ" sz="2400" dirty="0" smtClean="0">
                <a:latin typeface="+mn-lt"/>
              </a:rPr>
              <a:t> - Narušují funkce nervů - brání výdeji acetylcholinu,  </a:t>
            </a: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narušení přenosu nervového vzruchu</a:t>
            </a:r>
            <a:endParaRPr lang="cs-CZ" sz="2400" dirty="0" smtClean="0">
              <a:latin typeface="+mn-lt"/>
            </a:endParaRPr>
          </a:p>
          <a:p>
            <a:pPr>
              <a:spcBef>
                <a:spcPts val="0"/>
              </a:spcBef>
            </a:pPr>
            <a:endParaRPr lang="cs-CZ" sz="2400" dirty="0" smtClean="0">
              <a:latin typeface="+mn-lt"/>
            </a:endParaRPr>
          </a:p>
          <a:p>
            <a:pPr>
              <a:spcBef>
                <a:spcPts val="0"/>
              </a:spcBef>
            </a:pPr>
            <a:endParaRPr lang="cs-CZ" sz="2400" dirty="0" smtClean="0">
              <a:latin typeface="+mn-lt"/>
            </a:endParaRPr>
          </a:p>
          <a:p>
            <a:pPr>
              <a:spcBef>
                <a:spcPts val="0"/>
              </a:spcBef>
            </a:pPr>
            <a:endParaRPr lang="cs-CZ" sz="2400" dirty="0" smtClean="0">
              <a:latin typeface="+mn-lt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457200" y="309600"/>
            <a:ext cx="8229600" cy="864000"/>
          </a:xfrm>
          <a:prstGeom prst="rect">
            <a:avLst/>
          </a:prstGeom>
          <a:solidFill>
            <a:srgbClr val="F1C60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4000" b="1" dirty="0" smtClean="0">
                <a:solidFill>
                  <a:schemeClr val="bg1"/>
                </a:solidFill>
                <a:ea typeface="+mj-ea"/>
                <a:cs typeface="+mj-cs"/>
              </a:rPr>
              <a:t>B. </a:t>
            </a:r>
            <a:r>
              <a:rPr lang="cs-CZ" sz="4000" b="1" dirty="0" err="1" smtClean="0">
                <a:solidFill>
                  <a:schemeClr val="bg1"/>
                </a:solidFill>
                <a:ea typeface="+mj-ea"/>
                <a:cs typeface="+mj-cs"/>
              </a:rPr>
              <a:t>Boreliosa</a:t>
            </a:r>
            <a:endParaRPr kumimoji="0" lang="cs-CZ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10" name="Obdélník 3"/>
          <p:cNvSpPr>
            <a:spLocks noChangeArrowheads="1"/>
          </p:cNvSpPr>
          <p:nvPr/>
        </p:nvSpPr>
        <p:spPr bwMode="auto">
          <a:xfrm>
            <a:off x="0" y="6453336"/>
            <a:ext cx="15476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1000" dirty="0">
                <a:solidFill>
                  <a:srgbClr val="000099"/>
                </a:solidFill>
                <a:latin typeface="Calibri" pitchFamily="34" charset="0"/>
              </a:rPr>
              <a:t>© ECC s.r.o.</a:t>
            </a:r>
          </a:p>
          <a:p>
            <a:pPr algn="ctr"/>
            <a:r>
              <a:rPr lang="cs-CZ" sz="1000" dirty="0">
                <a:solidFill>
                  <a:srgbClr val="000099"/>
                </a:solidFill>
                <a:latin typeface="Calibri" pitchFamily="34" charset="0"/>
              </a:rPr>
              <a:t>Všechna práva vyhrazena</a:t>
            </a:r>
          </a:p>
        </p:txBody>
      </p:sp>
      <p:pic>
        <p:nvPicPr>
          <p:cNvPr id="7" name="Obrázek 6" descr="cic-meth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0432" y="6361605"/>
            <a:ext cx="683568" cy="496395"/>
          </a:xfrm>
          <a:prstGeom prst="rect">
            <a:avLst/>
          </a:prstGeom>
          <a:ln>
            <a:noFill/>
          </a:ln>
        </p:spPr>
      </p:pic>
      <p:pic>
        <p:nvPicPr>
          <p:cNvPr id="43010" name="Picture 2" descr="Ixodes ricinu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5819775"/>
            <a:ext cx="904875" cy="1038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12776"/>
            <a:ext cx="8579296" cy="452596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b="1" dirty="0" err="1" smtClean="0">
                <a:latin typeface="+mn-lt"/>
              </a:rPr>
              <a:t>Eukaryot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400" b="1" dirty="0" err="1" smtClean="0">
                <a:latin typeface="+mn-lt"/>
              </a:rPr>
              <a:t>parasits</a:t>
            </a:r>
            <a:r>
              <a:rPr lang="cs-CZ" sz="2400" b="1" dirty="0" smtClean="0">
                <a:latin typeface="+mn-lt"/>
              </a:rPr>
              <a:t> -</a:t>
            </a:r>
            <a:r>
              <a:rPr lang="cs-CZ" sz="2400" b="1" dirty="0" smtClean="0">
                <a:solidFill>
                  <a:srgbClr val="009644"/>
                </a:solidFill>
                <a:latin typeface="+mn-lt"/>
              </a:rPr>
              <a:t> Para-para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1800" b="1" dirty="0" smtClean="0">
                <a:latin typeface="+mn-lt"/>
              </a:rPr>
              <a:t>Protozoa (Prvoci):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1800" b="1" dirty="0" err="1" smtClean="0">
                <a:latin typeface="+mn-lt"/>
              </a:rPr>
              <a:t>Apicomplexa</a:t>
            </a:r>
            <a:r>
              <a:rPr lang="cs-CZ" sz="1800" dirty="0" smtClean="0">
                <a:latin typeface="+mn-lt"/>
              </a:rPr>
              <a:t> 	-</a:t>
            </a:r>
            <a:r>
              <a:rPr lang="cs-CZ" sz="1800" dirty="0" err="1" smtClean="0">
                <a:latin typeface="+mn-lt"/>
              </a:rPr>
              <a:t>Aconoidasida</a:t>
            </a:r>
            <a:r>
              <a:rPr lang="cs-CZ" sz="1800" dirty="0" smtClean="0">
                <a:latin typeface="+mn-lt"/>
              </a:rPr>
              <a:t>	-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Plasmodium</a:t>
            </a:r>
            <a:r>
              <a:rPr lang="cs-CZ" sz="1800" dirty="0" smtClean="0">
                <a:latin typeface="+mn-lt"/>
              </a:rPr>
              <a:t> -malárie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Times New Roman CE" charset="-18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1800" dirty="0" smtClean="0">
                <a:latin typeface="+mn-lt"/>
              </a:rPr>
              <a:t>					-</a:t>
            </a:r>
            <a:r>
              <a:rPr lang="cs-CZ" sz="1800" dirty="0" err="1" smtClean="0">
                <a:latin typeface="+mn-lt"/>
              </a:rPr>
              <a:t>Babesiade</a:t>
            </a:r>
            <a:r>
              <a:rPr lang="cs-CZ" sz="1800" dirty="0" smtClean="0">
                <a:latin typeface="+mn-lt"/>
              </a:rPr>
              <a:t> - </a:t>
            </a:r>
            <a:r>
              <a:rPr lang="cs-CZ" sz="1800" dirty="0" err="1" smtClean="0">
                <a:latin typeface="+mn-lt"/>
              </a:rPr>
              <a:t>klíštěnky</a:t>
            </a:r>
            <a:endParaRPr lang="cs-CZ" sz="1800" dirty="0" smtClean="0">
              <a:latin typeface="+mn-lt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 typeface="Times New Roman CE" charset="-18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1800" dirty="0" smtClean="0">
                <a:latin typeface="+mn-lt"/>
              </a:rPr>
              <a:t>			-</a:t>
            </a:r>
            <a:r>
              <a:rPr lang="cs-CZ" sz="1800" dirty="0" err="1" smtClean="0">
                <a:latin typeface="+mn-lt"/>
              </a:rPr>
              <a:t>Coccidia</a:t>
            </a:r>
            <a:r>
              <a:rPr lang="cs-CZ" sz="1800" dirty="0" smtClean="0">
                <a:latin typeface="+mn-lt"/>
              </a:rPr>
              <a:t>		-</a:t>
            </a:r>
            <a:r>
              <a:rPr lang="cs-CZ" sz="1800" dirty="0" err="1" smtClean="0">
                <a:latin typeface="+mn-lt"/>
              </a:rPr>
              <a:t>Sarcocystidae</a:t>
            </a:r>
            <a:r>
              <a:rPr lang="cs-CZ" sz="1800" dirty="0" smtClean="0">
                <a:latin typeface="+mn-lt"/>
              </a:rPr>
              <a:t> 	-</a:t>
            </a:r>
            <a:r>
              <a:rPr lang="cs-CZ" sz="1800" dirty="0" err="1" smtClean="0">
                <a:latin typeface="+mn-lt"/>
              </a:rPr>
              <a:t>Sarcocystis</a:t>
            </a:r>
            <a:endParaRPr lang="cs-CZ" sz="1800" dirty="0" smtClean="0">
              <a:latin typeface="+mn-lt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 typeface="Times New Roman CE" charset="-18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1800" dirty="0" smtClean="0">
                <a:latin typeface="+mn-lt"/>
              </a:rPr>
              <a:t>							-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Toxoplasma</a:t>
            </a:r>
            <a:endParaRPr lang="cs-CZ" sz="1800" b="1" dirty="0" smtClean="0">
              <a:solidFill>
                <a:srgbClr val="FF0000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1800" b="1" dirty="0" err="1" smtClean="0">
                <a:latin typeface="+mn-lt"/>
              </a:rPr>
              <a:t>Amobeoza</a:t>
            </a:r>
            <a:r>
              <a:rPr lang="cs-CZ" sz="1800" dirty="0" smtClean="0">
                <a:latin typeface="+mn-lt"/>
              </a:rPr>
              <a:t> 	-</a:t>
            </a:r>
            <a:r>
              <a:rPr lang="cs-CZ" sz="1800" dirty="0" err="1" smtClean="0">
                <a:latin typeface="+mn-lt"/>
              </a:rPr>
              <a:t>Centramoebida</a:t>
            </a:r>
            <a:r>
              <a:rPr lang="cs-CZ" sz="1800" dirty="0" smtClean="0">
                <a:latin typeface="+mn-lt"/>
              </a:rPr>
              <a:t>	-</a:t>
            </a:r>
            <a:r>
              <a:rPr lang="cs-CZ" sz="1800" dirty="0" err="1" smtClean="0">
                <a:latin typeface="+mn-lt"/>
              </a:rPr>
              <a:t>Acanthamoebidae</a:t>
            </a:r>
            <a:r>
              <a:rPr lang="cs-CZ" sz="1800" dirty="0" smtClean="0">
                <a:latin typeface="+mn-lt"/>
              </a:rPr>
              <a:t>	-</a:t>
            </a:r>
            <a:r>
              <a:rPr lang="cs-CZ" sz="1800" dirty="0" err="1" smtClean="0">
                <a:latin typeface="+mn-lt"/>
              </a:rPr>
              <a:t>Acanthamoeba</a:t>
            </a:r>
            <a:endParaRPr lang="cs-CZ" sz="1800" dirty="0" smtClean="0">
              <a:latin typeface="+mn-lt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 typeface="Times New Roman CE" charset="-18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1800" dirty="0" smtClean="0">
                <a:latin typeface="+mn-lt"/>
              </a:rPr>
              <a:t>					-</a:t>
            </a:r>
            <a:r>
              <a:rPr lang="cs-CZ" sz="1800" dirty="0" err="1" smtClean="0">
                <a:latin typeface="+mn-lt"/>
              </a:rPr>
              <a:t>Balamuthiiadae</a:t>
            </a:r>
            <a:r>
              <a:rPr lang="cs-CZ" sz="1800" dirty="0" smtClean="0">
                <a:latin typeface="+mn-lt"/>
              </a:rPr>
              <a:t>	-</a:t>
            </a:r>
            <a:r>
              <a:rPr lang="cs-CZ" sz="1800" dirty="0" err="1" smtClean="0">
                <a:latin typeface="+mn-lt"/>
              </a:rPr>
              <a:t>Balamuthia</a:t>
            </a:r>
            <a:r>
              <a:rPr lang="cs-CZ" sz="1800" dirty="0" smtClean="0">
                <a:latin typeface="+mn-lt"/>
              </a:rPr>
              <a:t> -  (smrt. </a:t>
            </a:r>
            <a:r>
              <a:rPr lang="cs-CZ" sz="1800" dirty="0" err="1" smtClean="0">
                <a:latin typeface="+mn-lt"/>
              </a:rPr>
              <a:t>inf</a:t>
            </a:r>
            <a:r>
              <a:rPr lang="cs-CZ" sz="1800" dirty="0" smtClean="0">
                <a:latin typeface="+mn-lt"/>
              </a:rPr>
              <a:t>. CNS)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1800" b="1" dirty="0" err="1" smtClean="0">
                <a:latin typeface="+mn-lt"/>
              </a:rPr>
              <a:t>Heterolobosea</a:t>
            </a:r>
            <a:r>
              <a:rPr lang="cs-CZ" sz="1800" dirty="0" smtClean="0">
                <a:latin typeface="+mn-lt"/>
              </a:rPr>
              <a:t>	-</a:t>
            </a:r>
            <a:r>
              <a:rPr lang="cs-CZ" sz="1800" dirty="0" err="1" smtClean="0">
                <a:latin typeface="+mn-lt"/>
              </a:rPr>
              <a:t>Schizopyrenida</a:t>
            </a:r>
            <a:r>
              <a:rPr lang="cs-CZ" sz="1800" dirty="0" smtClean="0">
                <a:latin typeface="+mn-lt"/>
              </a:rPr>
              <a:t>	-</a:t>
            </a:r>
            <a:r>
              <a:rPr lang="cs-CZ" sz="1800" dirty="0" err="1" smtClean="0">
                <a:latin typeface="+mn-lt"/>
              </a:rPr>
              <a:t>Vahlkampfiidae</a:t>
            </a:r>
            <a:r>
              <a:rPr lang="cs-CZ" sz="1800" dirty="0" smtClean="0">
                <a:latin typeface="+mn-lt"/>
              </a:rPr>
              <a:t>	-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Naegleria</a:t>
            </a:r>
            <a:r>
              <a:rPr lang="cs-CZ" sz="1800" dirty="0" smtClean="0">
                <a:latin typeface="+mn-lt"/>
              </a:rPr>
              <a:t> - 						meningoencefalitida z koupání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Times New Roman CE" charset="-18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1800" b="1" dirty="0" err="1" smtClean="0">
                <a:latin typeface="+mn-lt"/>
              </a:rPr>
              <a:t>Euglenosoa</a:t>
            </a:r>
            <a:r>
              <a:rPr lang="cs-CZ" sz="1800" dirty="0" smtClean="0">
                <a:latin typeface="+mn-lt"/>
              </a:rPr>
              <a:t>	-</a:t>
            </a:r>
            <a:r>
              <a:rPr lang="cs-CZ" sz="1800" dirty="0" err="1" smtClean="0">
                <a:latin typeface="+mn-lt"/>
              </a:rPr>
              <a:t>Kinetoplastida</a:t>
            </a:r>
            <a:r>
              <a:rPr lang="cs-CZ" sz="1800" dirty="0" smtClean="0">
                <a:latin typeface="+mn-lt"/>
              </a:rPr>
              <a:t>	-</a:t>
            </a:r>
            <a:r>
              <a:rPr lang="cs-CZ" sz="1800" dirty="0" err="1" smtClean="0">
                <a:latin typeface="+mn-lt"/>
              </a:rPr>
              <a:t>Trypanosomatidae</a:t>
            </a:r>
            <a:r>
              <a:rPr lang="cs-CZ" sz="1800" dirty="0" smtClean="0">
                <a:latin typeface="+mn-lt"/>
              </a:rPr>
              <a:t>	-Trypanosoma (spavá nemoc)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Times New Roman CE" charset="-18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1800" dirty="0" smtClean="0">
              <a:latin typeface="+mn-lt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 typeface="Times New Roman CE" charset="-18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1800" b="1" dirty="0" err="1" smtClean="0">
                <a:latin typeface="+mn-lt"/>
              </a:rPr>
              <a:t>Vícebuněční</a:t>
            </a:r>
            <a:r>
              <a:rPr lang="cs-CZ" sz="1800" b="1" dirty="0" smtClean="0">
                <a:latin typeface="+mn-lt"/>
              </a:rPr>
              <a:t>: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Times New Roman CE" charset="-18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1800" b="1" dirty="0" err="1" smtClean="0">
                <a:latin typeface="+mn-lt"/>
              </a:rPr>
              <a:t>Platyhelminthes</a:t>
            </a:r>
            <a:r>
              <a:rPr lang="cs-CZ" sz="1800" dirty="0" smtClean="0">
                <a:latin typeface="+mn-lt"/>
              </a:rPr>
              <a:t>	-</a:t>
            </a:r>
            <a:r>
              <a:rPr lang="cs-CZ" sz="1800" dirty="0" err="1" smtClean="0">
                <a:latin typeface="+mn-lt"/>
              </a:rPr>
              <a:t>Cestoda</a:t>
            </a:r>
            <a:r>
              <a:rPr lang="cs-CZ" sz="1800" dirty="0" smtClean="0">
                <a:latin typeface="+mn-lt"/>
              </a:rPr>
              <a:t>	    -</a:t>
            </a:r>
            <a:r>
              <a:rPr lang="cs-CZ" sz="1800" dirty="0" err="1" smtClean="0">
                <a:latin typeface="+mn-lt"/>
              </a:rPr>
              <a:t>Cyclophylidea</a:t>
            </a:r>
            <a:r>
              <a:rPr lang="cs-CZ" sz="1800" dirty="0" smtClean="0">
                <a:latin typeface="+mn-lt"/>
              </a:rPr>
              <a:t>	-</a:t>
            </a:r>
            <a:r>
              <a:rPr lang="cs-CZ" sz="1800" dirty="0" err="1" smtClean="0">
                <a:latin typeface="+mn-lt"/>
              </a:rPr>
              <a:t>Taenidae</a:t>
            </a:r>
            <a:r>
              <a:rPr lang="cs-CZ" sz="1800" dirty="0" smtClean="0">
                <a:latin typeface="+mn-lt"/>
              </a:rPr>
              <a:t>	   	-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Echinococcus</a:t>
            </a:r>
            <a:r>
              <a:rPr lang="cs-CZ" sz="1800" b="1" dirty="0" smtClean="0">
                <a:latin typeface="+mn-lt"/>
              </a:rPr>
              <a:t> 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Times New Roman CE" charset="-18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1800" dirty="0" smtClean="0">
                <a:latin typeface="+mn-lt"/>
              </a:rPr>
              <a:t>							   	-</a:t>
            </a:r>
            <a:r>
              <a:rPr lang="cs-CZ" sz="1800" dirty="0" err="1" smtClean="0">
                <a:latin typeface="+mn-lt"/>
              </a:rPr>
              <a:t>Taenia</a:t>
            </a:r>
            <a:endParaRPr lang="cs-CZ" sz="1800" dirty="0" smtClean="0">
              <a:latin typeface="+mn-lt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 typeface="Times New Roman CE" charset="-18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1800" dirty="0" smtClean="0">
                <a:latin typeface="+mn-lt"/>
              </a:rPr>
              <a:t>			-</a:t>
            </a:r>
            <a:r>
              <a:rPr lang="cs-CZ" sz="1800" dirty="0" err="1" smtClean="0">
                <a:latin typeface="+mn-lt"/>
              </a:rPr>
              <a:t>Trematoda</a:t>
            </a:r>
            <a:r>
              <a:rPr lang="cs-CZ" sz="1800" dirty="0" smtClean="0">
                <a:latin typeface="+mn-lt"/>
              </a:rPr>
              <a:t>  -</a:t>
            </a:r>
            <a:r>
              <a:rPr lang="cs-CZ" sz="1800" dirty="0" err="1" smtClean="0">
                <a:latin typeface="+mn-lt"/>
              </a:rPr>
              <a:t>Strigeidida</a:t>
            </a:r>
            <a:r>
              <a:rPr lang="cs-CZ" sz="1800" dirty="0" smtClean="0">
                <a:latin typeface="+mn-lt"/>
              </a:rPr>
              <a:t>	-</a:t>
            </a:r>
            <a:r>
              <a:rPr lang="cs-CZ" sz="1800" dirty="0" err="1" smtClean="0">
                <a:latin typeface="+mn-lt"/>
              </a:rPr>
              <a:t>Schistosomatidae</a:t>
            </a:r>
            <a:r>
              <a:rPr lang="cs-CZ" sz="1800" dirty="0" smtClean="0">
                <a:latin typeface="+mn-lt"/>
              </a:rPr>
              <a:t>  	-</a:t>
            </a:r>
            <a:r>
              <a:rPr lang="cs-CZ" sz="1800" dirty="0" err="1" smtClean="0">
                <a:latin typeface="+mn-lt"/>
              </a:rPr>
              <a:t>Schistosoma</a:t>
            </a:r>
            <a:endParaRPr lang="cs-CZ" sz="1800" dirty="0" smtClean="0">
              <a:latin typeface="+mn-lt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 typeface="Times New Roman CE" charset="-18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1800" b="1" dirty="0" err="1" smtClean="0">
                <a:latin typeface="+mn-lt"/>
              </a:rPr>
              <a:t>Nemathelmintes</a:t>
            </a:r>
            <a:r>
              <a:rPr lang="cs-CZ" sz="1800" dirty="0" smtClean="0">
                <a:latin typeface="+mn-lt"/>
              </a:rPr>
              <a:t>	-</a:t>
            </a:r>
            <a:r>
              <a:rPr lang="cs-CZ" sz="1800" dirty="0" err="1" smtClean="0">
                <a:latin typeface="+mn-lt"/>
              </a:rPr>
              <a:t>Nematoda</a:t>
            </a:r>
            <a:r>
              <a:rPr lang="cs-CZ" sz="1800" dirty="0" smtClean="0">
                <a:latin typeface="+mn-lt"/>
              </a:rPr>
              <a:t>   -</a:t>
            </a:r>
            <a:r>
              <a:rPr lang="cs-CZ" sz="1800" dirty="0" err="1" smtClean="0">
                <a:latin typeface="+mn-lt"/>
              </a:rPr>
              <a:t>Ascaridida</a:t>
            </a:r>
            <a:r>
              <a:rPr lang="cs-CZ" sz="1800" dirty="0" smtClean="0">
                <a:latin typeface="+mn-lt"/>
              </a:rPr>
              <a:t>	-</a:t>
            </a:r>
            <a:r>
              <a:rPr lang="cs-CZ" sz="1800" dirty="0" err="1" smtClean="0">
                <a:latin typeface="+mn-lt"/>
              </a:rPr>
              <a:t>Ascaridae</a:t>
            </a:r>
            <a:r>
              <a:rPr lang="cs-CZ" sz="1800" dirty="0" smtClean="0">
                <a:latin typeface="+mn-lt"/>
              </a:rPr>
              <a:t>	-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Ascaris</a:t>
            </a:r>
            <a:r>
              <a:rPr lang="cs-CZ" sz="1800" dirty="0" smtClean="0">
                <a:latin typeface="+mn-lt"/>
              </a:rPr>
              <a:t> (toxiny)</a:t>
            </a:r>
            <a:endParaRPr lang="en-GB" sz="1800" dirty="0" smtClean="0">
              <a:latin typeface="+mn-lt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457200" y="309600"/>
            <a:ext cx="8229600" cy="864000"/>
          </a:xfrm>
          <a:prstGeom prst="rect">
            <a:avLst/>
          </a:prstGeom>
          <a:solidFill>
            <a:srgbClr val="F1C60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4000" b="1" dirty="0" smtClean="0">
                <a:solidFill>
                  <a:schemeClr val="bg1"/>
                </a:solidFill>
                <a:ea typeface="+mj-ea"/>
                <a:cs typeface="+mj-cs"/>
              </a:rPr>
              <a:t>C. Parazité v NS</a:t>
            </a:r>
            <a:endParaRPr kumimoji="0" lang="cs-CZ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10" name="Obdélník 3"/>
          <p:cNvSpPr>
            <a:spLocks noChangeArrowheads="1"/>
          </p:cNvSpPr>
          <p:nvPr/>
        </p:nvSpPr>
        <p:spPr bwMode="auto">
          <a:xfrm>
            <a:off x="0" y="6453336"/>
            <a:ext cx="15476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1000" dirty="0">
                <a:solidFill>
                  <a:srgbClr val="000099"/>
                </a:solidFill>
                <a:latin typeface="Calibri" pitchFamily="34" charset="0"/>
              </a:rPr>
              <a:t>© ECC s.r.o.</a:t>
            </a:r>
          </a:p>
          <a:p>
            <a:pPr algn="ctr"/>
            <a:r>
              <a:rPr lang="cs-CZ" sz="1000" dirty="0">
                <a:solidFill>
                  <a:srgbClr val="000099"/>
                </a:solidFill>
                <a:latin typeface="Calibri" pitchFamily="34" charset="0"/>
              </a:rPr>
              <a:t>Všechna práva vyhrazena</a:t>
            </a:r>
          </a:p>
        </p:txBody>
      </p:sp>
      <p:pic>
        <p:nvPicPr>
          <p:cNvPr id="7" name="Obrázek 6" descr="cic-meth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0432" y="6361605"/>
            <a:ext cx="683568" cy="49639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579296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sz="2400" dirty="0" smtClean="0">
                <a:latin typeface="+mn-lt"/>
              </a:rPr>
              <a:t>Jednobuněčný parazit (prvok), příbuzná s malárií</a:t>
            </a:r>
          </a:p>
          <a:p>
            <a:pPr>
              <a:spcBef>
                <a:spcPts val="0"/>
              </a:spcBef>
            </a:pPr>
            <a:r>
              <a:rPr lang="cs-CZ" sz="2400" dirty="0" smtClean="0">
                <a:latin typeface="+mn-lt"/>
              </a:rPr>
              <a:t>Napadá teplokrevné živočichy vč. člověka (30%) </a:t>
            </a:r>
          </a:p>
          <a:p>
            <a:pPr>
              <a:spcBef>
                <a:spcPts val="0"/>
              </a:spcBef>
            </a:pPr>
            <a:r>
              <a:rPr lang="cs-CZ" sz="2400" dirty="0" smtClean="0">
                <a:latin typeface="+mn-lt"/>
              </a:rPr>
              <a:t>Akutní nákaza - </a:t>
            </a:r>
            <a:r>
              <a:rPr lang="cs-CZ" sz="2400" dirty="0" err="1" smtClean="0">
                <a:latin typeface="+mn-lt"/>
              </a:rPr>
              <a:t>chřipkovité</a:t>
            </a:r>
            <a:r>
              <a:rPr lang="cs-CZ" sz="2400" dirty="0" smtClean="0">
                <a:latin typeface="+mn-lt"/>
              </a:rPr>
              <a:t> příznaky, naběhnou                                  lymf. uzliny na krku - nebezpečné v těhotenství -                            genetické poškození plodu, přenos na dítě</a:t>
            </a:r>
          </a:p>
          <a:p>
            <a:pPr>
              <a:spcBef>
                <a:spcPts val="0"/>
              </a:spcBef>
            </a:pPr>
            <a:r>
              <a:rPr lang="cs-CZ" sz="2400" dirty="0" smtClean="0">
                <a:latin typeface="+mn-lt"/>
              </a:rPr>
              <a:t>2 způsoby nákazy -  </a:t>
            </a:r>
          </a:p>
          <a:p>
            <a:pPr>
              <a:spcBef>
                <a:spcPts val="0"/>
              </a:spcBef>
              <a:buNone/>
            </a:pPr>
            <a:r>
              <a:rPr lang="cs-CZ" sz="2400" b="1" dirty="0" smtClean="0">
                <a:latin typeface="+mn-lt"/>
              </a:rPr>
              <a:t>	oocysty</a:t>
            </a:r>
            <a:r>
              <a:rPr lang="cs-CZ" sz="2400" dirty="0" smtClean="0">
                <a:latin typeface="+mn-lt"/>
              </a:rPr>
              <a:t> (vajíčka) vyloučená stolicí zvířat (kočkovité šelmy) - pozřením (zemina, písek), neumytá zelenina, vdechnutím, očními spojivkami - při zvýšené hygieně není chov koček až tak rizikový</a:t>
            </a:r>
          </a:p>
          <a:p>
            <a:pPr>
              <a:spcBef>
                <a:spcPts val="0"/>
              </a:spcBef>
              <a:buNone/>
            </a:pPr>
            <a:r>
              <a:rPr lang="cs-CZ" sz="2400" dirty="0" smtClean="0">
                <a:latin typeface="+mn-lt"/>
              </a:rPr>
              <a:t>	</a:t>
            </a:r>
            <a:r>
              <a:rPr lang="cs-CZ" sz="2400" b="1" dirty="0" err="1" smtClean="0">
                <a:latin typeface="+mn-lt"/>
              </a:rPr>
              <a:t>Zoitocyty</a:t>
            </a:r>
            <a:r>
              <a:rPr lang="cs-CZ" sz="2400" dirty="0" smtClean="0">
                <a:latin typeface="+mn-lt"/>
              </a:rPr>
              <a:t> - tkáňové cysty - zpracování masa (prasata, ovce, králíci, zajíci…), </a:t>
            </a:r>
            <a:r>
              <a:rPr lang="cs-CZ" sz="2400" dirty="0" smtClean="0">
                <a:solidFill>
                  <a:srgbClr val="FF0000"/>
                </a:solidFill>
                <a:latin typeface="+mn-lt"/>
              </a:rPr>
              <a:t>chov králíků, </a:t>
            </a:r>
            <a:r>
              <a:rPr lang="cs-CZ" sz="2400" dirty="0" smtClean="0">
                <a:latin typeface="+mn-lt"/>
              </a:rPr>
              <a:t>konzumace syrového masa - játra!!! (</a:t>
            </a:r>
            <a:r>
              <a:rPr lang="cs-CZ" sz="2400" dirty="0" err="1" smtClean="0">
                <a:latin typeface="+mn-lt"/>
              </a:rPr>
              <a:t>inkub</a:t>
            </a:r>
            <a:r>
              <a:rPr lang="cs-CZ" sz="2400" dirty="0" smtClean="0">
                <a:latin typeface="+mn-lt"/>
              </a:rPr>
              <a:t>. doba 1-4 týdny)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457200" y="309600"/>
            <a:ext cx="8229600" cy="864000"/>
          </a:xfrm>
          <a:prstGeom prst="rect">
            <a:avLst/>
          </a:prstGeom>
          <a:solidFill>
            <a:srgbClr val="F1C60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4000" b="1" dirty="0" smtClean="0">
                <a:solidFill>
                  <a:schemeClr val="bg1"/>
                </a:solidFill>
                <a:ea typeface="+mj-ea"/>
                <a:cs typeface="+mj-cs"/>
              </a:rPr>
              <a:t>C. Toxoplasmosa </a:t>
            </a:r>
            <a:r>
              <a:rPr lang="cs-CZ" sz="4000" b="1" dirty="0" err="1" smtClean="0">
                <a:solidFill>
                  <a:schemeClr val="bg1"/>
                </a:solidFill>
                <a:ea typeface="+mj-ea"/>
                <a:cs typeface="+mj-cs"/>
              </a:rPr>
              <a:t>gondii</a:t>
            </a:r>
            <a:endParaRPr kumimoji="0" lang="cs-CZ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10" name="Obdélník 3"/>
          <p:cNvSpPr>
            <a:spLocks noChangeArrowheads="1"/>
          </p:cNvSpPr>
          <p:nvPr/>
        </p:nvSpPr>
        <p:spPr bwMode="auto">
          <a:xfrm>
            <a:off x="0" y="6453336"/>
            <a:ext cx="15476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1000" dirty="0">
                <a:solidFill>
                  <a:srgbClr val="000099"/>
                </a:solidFill>
                <a:latin typeface="Calibri" pitchFamily="34" charset="0"/>
              </a:rPr>
              <a:t>© ECC s.r.o.</a:t>
            </a:r>
          </a:p>
          <a:p>
            <a:pPr algn="ctr"/>
            <a:r>
              <a:rPr lang="cs-CZ" sz="1000" dirty="0">
                <a:solidFill>
                  <a:srgbClr val="000099"/>
                </a:solidFill>
                <a:latin typeface="Calibri" pitchFamily="34" charset="0"/>
              </a:rPr>
              <a:t>Všechna práva vyhrazena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1382" t="7748" r="14430" b="58855"/>
          <a:stretch>
            <a:fillRect/>
          </a:stretch>
        </p:blipFill>
        <p:spPr bwMode="auto">
          <a:xfrm>
            <a:off x="6732240" y="1196752"/>
            <a:ext cx="2340768" cy="217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cic-meth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60432" y="6361605"/>
            <a:ext cx="683568" cy="496395"/>
          </a:xfrm>
          <a:prstGeom prst="rect">
            <a:avLst/>
          </a:prstGeom>
          <a:ln>
            <a:noFill/>
          </a:ln>
        </p:spPr>
      </p:pic>
      <p:sp>
        <p:nvSpPr>
          <p:cNvPr id="1028" name="AutoShape 4" descr="data:image/jpeg;base64,/9j/4AAQSkZJRgABAQAAAQABAAD/2wCEAAkGBhMSERUUExQWFRUWFx0YGBgWGB4cHRodHx0cHRcXGhsaHiYgGhkkHB8YHy8gIycpLCwsFx4xNTAqNSYrLCkBCQoKDgwOGg8PGiwkHyQsLCwsKSwsLCwsLCwsLCksLCwsLCwsKSksLCwsLCwsLCwsLCwsLCwsLCwsKSwsLCwsLP/AABEIAMIBAwMBIgACEQEDEQH/xAAbAAACAgMBAAAAAAAAAAAAAAAFBgMEAAIHAf/EAEYQAAECAwUFBQYDBgYBAwUAAAECEQADIQQFEjFBBiJRYXETMoGRsUJSocHR8CNi4QcUM3KS8RWCorLC0uIkQ1MWRGNzg//EABkBAAMBAQEAAAAAAAAAAAAAAAECAwAEBf/EAC0RAAICAgIBAgQEBwAAAAAAAAABAhEhMQMSQVFhBDJx8BMikbEUJGKBoeHx/9oADAMBAAIRAxEAPwAN+z0kWiWvCAEJmrxPVxLWRTyjy02kGasgMGHmjM+bRrsqVoKyck2ZYBwtVWFAFczvGKkifiOL3pkwen0grdlo4j9QftNaO0tU06AsPAD9YEFO8nmQPjHs6YQtWLNzHqC6k/zD1EXeTm0SW2ygTFDIPpFu7tm1TZfaYkgOQAzmnHhEt6yvxVfepgzsXcNomoUwwyiXC1ZOKHCNeuVIm3SGWwDN2bmpdygDi4jVOzk4hwUnxP0jqtj2LloqrfVxMW13aAO6nrE+zGpHE510zU5piA2Nfuk9A/pHZp9iQKrCSMuNfKKF5bNpStgMJ5RuzNSORFxnHjw83vsspWjnjCdbbAqUplCHUkwNFy65WJKuRSPMxEqyFaiBkDmfvPlBLZRAU6WLlQZumvTPzi7fNhMkpTKqQN9wGc6v5xrybwBjYggPQcz8hEHYgmik/GN+ycuslWWvJ2/SJAAOXAD58IYU1TY90qNR1jQS6E4WA5RMJ5YuD5UiIWpQq58oJjwLxfflHhklwKAk6kAeZpHiS/Xpz5RIqafac+NfvRoxjdFyTFFk4CeUyX/2jY7M2hyAhyOCh9YgMoGjePzp95Q13HeiUynJSN4J3s8tB84AULS9n7QkVkr8A/pHQbou5rLiIyQsh/5amF2+NoiS0pVOX0cw5G80fuhY1ElYI5s1fiYK0Z4BF0WF7uSn3i5/qV9BCRel2KlLc906x0zZ+wpnWJIU4SQ4IoQcSmNMv1hN2qsU2W4UrHL94f8AIcekBvIfAvyprF/t4dLjvhaChyMBIBJ9ngp+HEdYQhBq55iVJwqGJsg7V/tCMR4dnarrtyDRwTkWL+kFZ81KEY1FkirxySx3sbPLEyWgJOIoUCTwdBd8g0dGsV4i1WIKl7xxJBCasQQVDwr8IKKWFbJaUTUCYgukuxydixzrmIF2C5+0GOm8Se6D7R4gxfueymTZEIVQpSX6uSYv3FLaRL/lEN5wMngpp2bHE/D5CMg88eRqBZwq7pEqWDhmCZoSCDuitR1T8YXbHM/ClHQzFnzIHziO4Dhkz1e6giNrEn/06eQWryUPoYnBfmkh5Oox+oPvKzPNYUdRD+IYxWl2dQmANiYglqsHZzwgnbrYRPSKEOGfm0WLsmpE6ozAFSGq7ih+MUvBGWGXE2DtbaZbsCsB2fUs3OOj2q80yEiXLQyUJCQnkKADnzhaM+UmcVASUqBfFRwdCXqS71jfsZC99dolD8pmBs82JqW9YVxbDaGBF4CYCtS+zlhx3kuWzqHwjKAVqvrt1/gY1S0aICiVHi9fPTSBtqvWxFJSJrOWBSANc+jgeQijNVLCVFNqlleaVY6/ygg0OUL0ZuyGa4bvtM60IVOQpMpJdiGyDgAGrOA8Gb2vqQhbzFAM7ipLcQBWkK1gvmWJIK7XiUpLKTjBYvpqHgRbryQsqQZqEpah1d3oWyzpC00xthj/AB395tCUS91JBIJyPU6HOhintTsrOmbwMrL2Sa+sS2S8LPKlBKrQlRYcTrxaLQ2lsZZ5hAepCSSOdUkGD1e0bAM2OuXswVEKCgDicUdyzOPdA84v3gucqStIk4nXiBwAEslOSiHIcHyPGNVW2X+7z5yJigFBkhsgCNM8Ry8XivZ9rZADYpinHuHdPKmUHIMAEXHaSwEvC/NI8M4K3LsoRMe0yz2TGqVA1ow3S51yi7L2uso9mcf8g+aoxW20nISp58ED5mNlhwhklXbdYDCyqJHFKvVShAK/LmsipWGRZ1SyMlKfTjvF4pSNuSCQJKlBvbW5+/CMm7YTF/8A26T1V8sMbp6G7A+y7JqmMAEdQ7+sFB+zdeq/U+giKz7XTZfcs8keJ+gi2j9oFtVlKk8Pa+sN1fkFrweSthJQVhXNSOZSfLeVBeX+zyRhqrXvJSl24VBp9YEzNr7dT8KQH1KVH1VGs3au21Lyh0R9VQKRshVewkpFElSgftiUgAePGJkbNo3kkPTIE5F868XhdTtZbzlMlpHKWj5vEki/bdMVhE3Sm6inMsmKKMRW2NlypTJkJZKsP5RiwvXLNtKPC5tTLlKlLKFAuOL18fTSHO57N+CkGpCRXm1coE7Q3XLmpONIJFHFDyqM/GJtMJxdaTiMX7BJUhOMkd4Bn0L1PpBK3XXhkKYVC6ffSItnrm7WYyyUpZ+uoDxmwONjhsNYRabUEqQJ0oAlYWzJbunz0rz5des9lQhIShKUpGQSAAPARzvZzHZUkS0sVKAKgEmjlipxUh+DwzonTjnOUKPRKfkmBCVqwoMXmn8KY3uK9DFmwysKEjgAIXCFrSpKpswgg+0BThQRrOkliTMmEAP/ABFfIiHsbwNseQkWJCZktK97eD99X/aPIClYto41ZBhsM06rmJSPn6QTuWzYpYTxlTfiqYB8oF2hk2eSl/bUokcoY9lUjDKzP4fqpR+Zg8OW2HndJL2FK2l5spXECPLCPxCrgtPrE1oUlKpYIJYlObZFuHKIrFOS/doZqdeYgeAyyx+Vs3JWVKc1qWSDm+hTl4/WFq13ZKTMUMSg3FOVWCSc/MZQ5f49KAZlOAEmidA3ItTXjCPfNqQpZIcBRxUABAqw6/J4fQh4mZJSM8TflHwpX7OUSpvNCA/ZgsfdSfTOAhmE0ehL09cuGX5XjSYulXp98M+H5YVpBTYy2faDHMSEoSk19gcK5DKn0hntF3hQ7stRrmg/9njndyqacknIPl0yHy5R1pWZdKlV/KOP5vCEcRrFhd2gAAIQOoJ/5RWmXe3sJ8E+esM1psT1KCCMwCj5qMUZksJJ3FUrmnlwVC9WPaFubYlAEA0IyYeIbSNZV1qHHrT6QXVbJYVUD4P4Vib98le6c+AP/ODkGAIq71V3suQybg0VFSiKYvT6QTtU1JJpnyH/AGplFEMC7H/T9YpEnI1swIJLYjTMPRlEgaB2FYiN4qcMEVoMqr0l8KOK5HxESWieEy5j4q4UnLExxYsLE1Z/OsD1E1JfLeCcVE6dm+czPE/5n9uN5MWv36Zu/wAMvuhgKro6BTRxXLLiIz9+VTuH2QyU70zVHdyDivTjEJWa4n7oC8OLuadm/wD7meJ/zP7cazJmZNd0BTP3aNgf283fm/tQKNZNLtivaw+73U1X7g3cufOJ7HOxqAZPeYlk554Bu1DPX48a6FjexDJIdsTBFGCeMzi/N/aiWzkpWKBwknVsLUd/bOv1dsFBqzXEtISe0lpDCmMPlwBgqqSEprhUw98eNK/CI7q2dtBO8UJzoK95zmzeA5QSm7NqRLUSUkBJJY1bUCDkGBjs1mxJBqkpoCklJ5ijcMjFO8bPMzCsQyIUkV8Ut6GDdjSUuBlijyagnNsjB8AOeWayJKZqVCgUQ2detKPHlplCRKSthnvFywBJGEgUP6iKl9Wzs0vSs9eb6Pw6xZsG0gmyiFJod0sCocXYeGoMcslJ5RSMqwy7ZL5YJCStbh3pTgCfs0i8L0m++fF/r9sYGi0WZBwKJB3SkkUqW4UNNYu2uWgA0CeNdBkx0c6684CnROV2T/4tND7+nyiO0XxMVLUFKoS33SkUU2ZJSSJjt1PziP8AdswC4etf0ij7GCFjvNaUJSlmAp9tGRFLswYVH9Q+YjIlcwWgveNx3da5ClS+zZILTlJXLQCfeWcKVdHPSFW67pmIc2dcqeEbrSlhZYcE0UR4R7f9+2WcofhTbThy7VZShP8AKlyR/SICzZiVpShEtEtAXjZIL4mYFySSwJ1GeUdalQ/VvZUtl0hSnchlEkHiSXz5xr+4ygUJSplpUCcShViGpoYJTbjWU4ps3sUHIe2rokbx8WjVVnkSgBLklde/NVzzwp16vE3yJbHr0Dk/YRSt4Tkb28AQXY158YUr9sIlnAGJQwJD1NXb4eAhzVewCnE4MN0guwIzBcNCntFaAZqikuCRUZZaNpr8IvLRFC/9/Py1/lpF667km2leGUnUOSoJSCXwgqVQKOgzKaB4qTJhOZ+8/wBTypHRtitnpVrsqZcxeFKZxWUpA7RToSliTkXCgKHvsGrE0rH0LszYydZd+YZeFwl0LBYkAjqwcOHYCsdFl3jZxTtZNMjiAfmzx7tfswnsJUuSnCErTLTmpgyiwrl3n4qKuELE65UiVUoClFwzuaZB4bCBsP8A+ISXpPl/1J+ZiG2pkrllp6UniFp9AqF6zXbLCg4B6xcXdEojLWM2gpCtbe+fxMXPFy6xXQeB+MM1uuZAFEqSeIy+/GABQATBTsDVElnsC1VAUrpX0g7c+zC5gxzAUo0cKc9OXN4BizpKQcaQS9G4eDRYk2ZZSCldGcVIjMx7tndybOhBRuEqBKiXwnfY+VPHjCoiYxADS2NMj2R1VzxfCjZCD1+SFmU6jULDYsmwkO9TrlxaFtI4OaEjE+8NSvpp4cnUxbSoBm3MNRl+ETmo1rjow0pwESy0AAMyCnJ2/DPE1ri08OAitLUSMypwSnF7YDuV0zTp/Z5AeDqcOl/bAd1KpmnTp5izFtElmwslqpdvwzqVV9pqPy4B7cmzpSaUDKYHMUIKlV10H9yPlqfXFqHI/EFXUpxQp+R4GLiavV3Sd6jrcgYuQFR61ywyOnS7OMJUlTpUScWtDSg0jWbb5XZqR2hKlKSliz1UkN8YRrPOo3bYRwxtBCwWOX2sopWCe1RQKB9pMVbJo6QbcUFQTgqX3kk/EEUirbL2WASUymAJ9odC9ecTJcgNFS+hgkqJqcP9/lE08DHLtqCVy5JyxKmKIZ88MC7ltYSooWGSvI1BB0plygtfqHTZhWiSWBzcgfKJhdklMt5iSAw3k94Fw2En7zjnc0qQaKV8zQJoC0FTJTmohxoCBpDBY70SuWjEkAEUSBQZUf6QrX7IEucUut2SRjzZSQofAvBG6LBOtAwyACpIchRZwwAPVx/qgTS62CWQ+q0ymwgAnNglL9XaNUyQcxmT5eGUQr2RtSA4lhSgMt0AnxMQJsFrTvTZSkig7wYuQAKKo76cIjCfi0xE2E/3dGlOTfrHkRf4XM/+Ob/VHsN+LD7/AOhoE3Tc6pxLMlCe+tR3U9Tx5QVnW6TZ6WYBStZyw6v8ick9c+sC7wvcqCZaAJcpA3ZachzPFWr/AN4qzZ4w84PJyt4idSWMmq55M0rUXOpVU86mIE3gVKzcPkflSI7TNeWeEDbGGWGLuRCxheWK5UOUu0KXJUkoQkpKmJQouFVcABsXOFe2Syz6ghJpycU8/GLUm9p6VAYlpBIc1DczSJJkwK7bE6seEvrkWPnHdJkYoXVF+H39vzcw/wD7KLylItKhMoTLKUOdcQKgPzsKH6QnWC5lzl4EBiz1LANry5dTB6y7KTUs4GndUHFHGfCFTCzrF724LVJYhhMJDZUlTSP8vDnigL/hqSj2xQ0xr+SoH2K+Zf8A6dBLrBKVMCxJQtAVpm4IGm9B+ToEzEt/KT8ccV3oXQCmXKhn3n441fMmMFg91czm5B9RBmZKXxll+qenvRIixTNEoPSZ/wCAhXFhsW7XZFFJSFq6KCW8wjrC3brmmoLlJbiGI9BHRzYVe1JJPFKkE/EiILTZlsUiXNSDyB/2qMZWg4OYT5CgK5c0/DOK0pKk5KPmYd77sO6wlzCWALy1tQuGSzA172ZhUmSsLuCn+ZJHqIypgyQTJZVZ5pUSsCrKUTkZZevBzTrAMy3fV6nLezaboyRw/VmORN/Cm1FQWOjkyw5bQHM6NAcS+Rz5h1UdP/6eGXwLIwpESEO76mre0qrTcw0sfbezMUu7nM1Z6q0WGP8AD6eGjeiSd3UEsPzHWXlRH08twmtK6DLey/CTSgHEfMOjkOkby5dS+qgC2Lv6BP8A+M69BwEGbklgz0vSoChVkl3KE5Mmn3mR0qZTJ6NutvJo8tLHvDj+jndnAFz0g5DIhhQIUQC71GRzgraDQbsglBT4Eq44gD1FGif94lBaAlCQTNFRwAKmHJ0/GCibpQRuEsfdKfoIGTbCEzpNVB1KLKADfhr58Wij0SCU61KBoFHgAwHmT8oqXvJn9itasKUhJoVFWVagBPrEk5yWAJLFuun9oJX/AGBf7jNNaI/vE1oJy2+J+BchzlLB81KMXr2xy5QUcLUO8X6buv8AaAm1iT26GGUtAfwennEt8TFKsst8bA0Cq5g8MhCOIQReFqK5mIl1KZz8BnyAjoH7KU709XBKU05kn5RzcSVO+EtxannHUf2WpwyZ5o5WkVPBJ+sLzNR42Ix2Ra0klIUnFwcO/R3hI/aNeSwqVLBYMVkNrkDzYYvOBV0rMy91qBr2s0+QUI02/mYrWE5kISPMn6iObj4lGcfpYEjol3zsUqWVNiKEk9SA/wAYyNZQAADZUzOmkZHnyy2ajj8tZLx7NNH4RtJkVja0S2SflHpqi7eCBvw4r3TYiV49EA+dAB8Yt2gMlLHMfbxYuwBMpRfNaQ44u5A+EXV2kTbC122lOJVWHX6xALrWStfZqwqLjdJHInC/lEFnkkk4F6uwybOGy4rbLAlha04sIByoQKgvzizyYCWa1CWd5gWoCGPxYkP8WgnJvNDZhR5ebfM+UNU7D7JCtARVm0imbplrFZaCX9pAPyhetGsWZCAbRKwAqJViIdtCTpSlYdUJbNBy91/9rwHN0IkKxhCU4XOIAkBwQzAg66RYsd9oQo4puH+ZKkj/AFiKQwaSJ7TLQTm3i3rElnk+6o+saovFKzSahXRQPpFyUg1o9M2iohBMMwHdWaB2YNy0fjF6VNm+16n5xUlW0EsWelC+VTlpoPKDUiagpetRo30hU7GaoEzppLpUlw+RHzDdfGIZiUqLYW6EjVzr8oKTZko1BI6p+kZICM3Brx+ogtIByu1WfFNtAYECYoNx3zQu5Y4fhAGZY0qUfdNKDvAMyA2QS3DToIM/vUszZwUuXWYsKGIA99Zo/UeEWuzSt+znYXyqg0B4vr0rHJNvwVpgOXdJORcEMpgzj2QmtGy/vWY3e9FONCQ46YefEv6wbkWJzWaVZGrMBqAHdmPEmJRYUA1IGbYXZjq2rua8453KS2NFSFyZdy+ATXNNRLOigNSdav8ABjezVk7OcnEgJG8cKWpus/iSDlR+AEWU2ECoVTR+HgOPl6VVpWFgJVlUnGBQM7kkcftoeExnFjiu0A5AvxYkfCK9qmAqQK6nJtGp5wDNgtRSFMtST7swH0VEl0pm9s8zFRJABPNNczFW0T6NDRdl6ygaoK1INAgOH5ksAepixfl6TJ0iad2WjDkBiJ0qosB4A9Ysy9n1KAow509Ih2ispRZ1pdsmA65+sWSpE/Jyq125RtOBKAcISmp/KHYZvA/aqbMWmWCAhiU96hw8tAyhBa0W6WmatJVhW/GvB6Qv7R25KxKSDibEVHiSRXyAiVOxwGF1Ad2hp2ev1djlqndnjSshCXcAtiKmLZhk+cKkrN46Hdtyom3agzUuEJmTEsSGqrhnkPKJfEcihFdtN0TeAJcG0IkWgzlpKnCgwLF1FyX8/ONr0vxE61ieUqCCpBILEslgeRdj5wMueyy5k1KZpUlKi2JJAYlmJcGmkWZFzCbajZ0qITjUkFgSyXq1A9Id9VK34X+DWPaf2j2MDuzP6R/2jIXj+zdX/wA3+n/yjI4P5X7s1lKUlo2tDENxpHspNekQ3mN2nGKw2WZXnEFQBcOAKEeEEbSAns0CgBB8VHD/ALQrzgTPP4stWhAV0/Rx8IKWmb+Nrw8gAPWO2HqRl6AyTNZyCUk5f3iO1KKd8Eu4B8ga/M8IltV2YXIU6eDuXbgasD6RHbAQlQcZ4uWj/wBoKaeh2qIV3zNBcKVoOZqWHAHTkz6wXsG1c9O6lYXRxiJTwdmUAzAtizY+K0pHLP7IfjxPECPUTCPviCzDQ6gaMYYw+3HtLNn2gSlFkKUXAy0LO3N3HCHAWZBNSXLCvrHLNk56haUMR3T04sOT1fV+UdJs9rVhDgk/fSGggSLSrqQXonPhnHgusJqlKc/Z3W/pYx5ItdN4lz+VvmYuImp0P3wrFBTWTJDgDtQGqUzST/SskRdTaFigmr/zoQfRKfWKyLcRSviIvyrbummmUKo+4WyLFNanZKAPtSyl/FKz6RTtFpmpKSqRLUBVkzjo5cBaAx0zOcFpFtR0PSkazrOiZUhLvpSmrsY0rrBlRy+77DMxTFiQiYVlRL4VNvVbm5NYtWPZtEz+LZlIfL8In/UMg8Dr0vidZlKCJisAUpADji+MYhkA5I9KkVkbfzwaK4AFksT79AGlHjE0NYwyti0AF2BagGIfAEHyjeRszi/hqWN7RZ7utFV4QJk/tJm5F3JwgAEEqHeS7luR1fqxKz/tPSQSpJU9EYQCVkd7ClSRUUzbMcQI1BstXxs8ZCMQXMIehIBAfLMRW2TnnFNVMKDhSkAthoScWXQeQgvL2xs60Ek7vFUkEE1xAFEwvh1YHXSsVUJClrXKUAkqAJllSD7VFYhpyGo5wKoNsYEGWUlQWVYR7Mw/By0D7MlCbSMJNQmii7HE5+AiSdJWtID7rg981OjmmukeWazrVb5aFbrYQSCHDuc26ZwJPFUCvI/Wm8wCxpXdAqpXRIr45dIXtrpsz93GLcClsE5nIneVXyHmYZbLYEyyTmo5k1Lcyanxhc/aBPGCWOZPkOMM9Co47Z7QFzZgIBCitjwNWL5mrQr23CCMLDdqz5656xcscormsNS7gn6RWvhjOWE5AN5JD+hiaHZUkZx1OcMF1M7EWdm/mA/7GOV2Y14x1Da60JTYikDIISK5HEHDHMsPWOD45OUuOP8AURltCrdV0CbZ5qg/aBQwD3gBvJHOoI6c4s7ES3tOLNkK8ywpzrBPZuYmVd65hBffUG6YR8RCzcdtVKX2iRRLONC70PWvlGUpcr5YX7L9Dbs6Lab4SlRBUAQ1C/CPIRr+v5UyepaCCkhLHCB7KQQ3IuPCMiMfgHSsyRalL+MV7ymBuseJURlFe8ZhaOqOy8mQzk4lyW0w+RNfv80F1zEviLuVffh9YF3UQZqQRlLUX6AkfFo3kWggy0nukY1VyLKJYPTSOuiZcwJZRSSMyyg/N6ZwLtiiUgCpUshh4UAi+mdKL4FGp9rR/GKcu1lCpSkZ41aPUsCRpxaHSybwT2K5UpUgWoTEIWshkDEqgGQ5kp658Hp7QWBMifMlIWVpSWxe8WBLNTjXlzjpl63SJllBlkInByFEVc94jgSHc8aDSOZXxYRJCU4iS+R4NXwJrFpJJCJ2TbNoecK5pYMOp8ny5GHNNhUlsK25N/aFDZk9kvtFjc5sNFDXqPOHPZ+9RMmsUky+Jp5ZQkZIZm8uZaEvvA+J/wCQUIvWe2KH8RID5kMfgCn4QVXdcs5UB/N82Yxk24BhxJUSR7L+hy+MWoU8u+0JmVIKTkN8jxAUCPjFiYZz7oUpPB0F/JT/AAiFFwFQbHnxTFpV1TZaAAxpp+sLQStaLdMlhyhb8FIIHKtGiO7dplzFBKpctgcgQohsjnxHCMTbiThx1FCAoP6vGk+zLmPiII/OkK4+8DC2E59tIoqQFHNU3F0JFCqv8PIHlC7LsqlB0pKsxhydmxSqiksZpPzyMX4WkyhniPd0VQDArgk14ZaZirs4rfGasTI4FTZACncZuY8IVBewbKk4qDeBS26zrAyCQ4ZSMieA4Z2Z8ky3xliAMS0uyCe6qXQ1LAKPOGeTslPlq7ZUtWEg1Y7pYthBDJSoEPxr0K3bbRimFVElLpDs0s72KTpiKw5B0L1oVJzARIlsaMhSTlQiSqrg5AlYFKacqN10XqbNLQmWcKlDJaXOoo4Jd+uRrwVuydAASRQ4UqfuVczSxHaJo3hTuguV2WmUyO0ORrUpNOPi5bnCNeg6fqFpW2q0BylBIFXdJflvfKCGyl7dvbDNNGUWzILIASx4u5i/ZrfIYFM0YGYooRXiCH+MULlKTa5q0thxqZg3vDIUGkCVqkG0x+N4pQnFMOjgDM/pzjn23F6rmkqO6hMpZA6uA/l8YcZct6nhrCPtqXXNBYJ7NKaGtVEHxrGkBHP7tsrFkh6Bzmf0EApwGOcXdgpj1WEj4GGVZMrEpBWl0kVqGDZ0bzhWR/Bmk5koHniUf9sTbNLBJc8nFMlp95aR5kQ6bbyZiLPLxENMWSK1pizGmh8RCnsvKxWmSDlixeQJ+UHdvLzCxJSCThBNc9AI5uVKXPBP7+6JP5kSJtJl2DA3elmv8x/WNNmpKP3eclY76gl+gpyzL+EXNoJKpdiSlwaoSzcgW+EXtj5KhYqEVUpRSo0I7uQD+ydTnEOSShxyb8sXwIcxDEh8i0exGpVYyPRTdFBgxARQvFYLROZlIEz5jqiHGikmXbKrCFKGeEJT/mUPlHl6n8aYEtuhhyDfMRl3HEqUjisKPRIJ+cQ3el1YlEusktqxJr0qfKOomVLOSlQPd6ww7OpR+EpRZicPBzx9H5xTtthSxZwQNQ9ONPlxitItSUgAVw5PxGrcnjKVMNHR5lumqkTCEl0lq0Bful27uVOIB1jn+0iJZmSymZ2naICizUc+vLSGGZtjMXZpktRClrbCrulBDVpQnm9DC0leN8SRjzxFID8N4NXmTWGnyqgw42T3ZMxzCshS8L4QT5EM2kOt12+YQhgA4feRTxIaj6vCls+odp3QAAaCnDnxh1kzxhpQQsZR0CSoYpE2cRvypR5oXh8gQfWLKbS3elzBzGFXoX+EDLJa6MYKS5gw5xexSRF4JB/iNyU6f9zRexFSXBB5g/SBP+IVIxjoQ36NFa0WkJBOFJ1dh6isYwl3nsla0EgNND0qAW8dTR89YpY7VINROl00LhmrQE+kOKdpN7CUsaNvFv8AU4B8I2vK8wZM2u9gVuqb3TkQ0Toezmt9rBEqhw1DH2qimVD9IM3HsLaZwKwCiW4JXlUcGqnhlWsMuy2z6JzKUO6CHUHAc59KQ92ayCV2iSs4FISkSlMOzIDKL571FB9R5MlixW8iPabyAs5scxZCpicUyYVuBMIJTLIIcAbqSxo1YXLq2GStAmWiemzSlOmUFDEoga4XYqSQ2M8AGLMD+0V2CzSyVYT2x3cSt41otISKF3p+Y5O0WtnroTakJlTwVqs5/DDvQh0BWVQcSqGrkGgjIwi3tIRJllKSVglLKyKm/wDfOWpPm+sFrNdfaS0qpV3oPeIfMEZQ733sHJVLSCBhQHWXd0gak1LMN0atQUhXupA7JG45wuCxGZJzZteMag3g9s1zJDFK8LcB8x84JbGSlEO+u8ToKOfM/GIJk1SAVEFs8gRzyV8ojuCaRLTXC5ckffIRzuVyRlofps+hSgeP36f2jm22IJE9OL2kJc5aKPxfrD1Jm4ZGNe6D3XzL5c3jnm1szEVlOS54zowCW+UPyKqGWUL1utPYy8Kd44SX0qGpw6dIBzC1kBOa55/0I+q4ZL3tQTZFpCgVKLYRwxCp1dgfOFm2qaRJTX21GripAy0LJ9IndvXn/YGFNiJBVaUsHIQT6AesT7XBJtSEpfupfqSfk0abESyqatn7rUyqRnypEdqQpdvwk1ChV37oBzjnl1/Hv0X3+5PyGNuLxxS0AU38v5QwPkWiez2gS7FmXEtWWmIEt5t8YB7S2hyhJNRiLEcSBnnprBK3WlrNMSpIBCEJFa94ae9h+EcsodoccfcTwhXLHSMjaWC0ZHodkVsuTrRSBa5kWZ86kUQXMGEaDLIVu8FlLHsylN1LJHrG8ifQvVZqD5U5N8o8s0p5EwZOU9WDlvNvKIrKGw5VVycUNKRWQpOLfm5bWv65xsm1JXmEq8AX+2iIy0zEnkzk6UMBVownwjNDKQfAAfDuUYtXlR3aNpZLsFh8wMvj+kBbJMUQ2I9M+T9Moz99KSxHy5QjQ3YOAKxEn3Wp1ObiuQrF2yzmyWoNzgZJvEDvMxAAeuQahHOLSbShnDHoX9IKQr9RnsV8zE5hK+hKT9INS77PuKHMFKvhT1hTsc5CqOxi/ZLcMBBId+PXWGug0NUu9pRO8vCeCklPxqPjE6whYdKkq/lIPpCdKnYvaBPAxZNmapTpnBXI0Bov2i4ULmByQBWlPPWKt8XcAhaiqoQoAZvTjnwrEIt600TMUBwJceRiK+bdNEhZUpwQE1GhIFCIbumChy2BtIwKGoYucg/HkYI37NTOIQkFRD01LB2UQdDpwHks3TbkWS7zMKnmzlhLJBJQw/hrHvMFEdfGCt2zHk2SchKlEvRNS5LY16AJALuWYdIa0Z7s1suzi7SnHbAVzgRgL+IJYAMTiDtrxjLrmIs1tmJJYTQ5I4vQJ5ggjwhlvS19jLKlME1Bej8U8kglx18+T7U32lUxRSvtJhY4kiiSMiDo1ILdI1WdTvO0tJnKoCmUs/lScJrzxP8AHxjmtktpShAJFEJDDOgFGgmq8pwutUyb3loUkDLElmCiBkS+ID0gSm2pNDoAC9RloHMTnb0bwWJt6y1IWNSk1ZnpFzZhKSApfcQMTcS9A2v6QGtlkldmpWEPm6aawUumwqVgUruBIDO2ItryyJiEfmG8Bq8r0K0A+z7KTV2zJPDnr6olrtLS5SpjEhSlueLl6HOhhqv680NgQaBu0V/xHo0IdttYKiJhfs3Qlm1YkkcaNDX2kPVRB+0s6YcKyUhKnwhIanzgJPBSwfMA+BrBnam3S5nYpl+yhjzJP9/OB99recqgDBIYckiGViMs3De5s5Jw4gdHbLVxUa+cSXdeaP3rtZrhJKjSpq7ZdYt3Jd2KQFLQFSwVKIdnanXjlFPZy4jaisMrdA7ranmNA8Rko3Jte39hSS+rXLm2hBll0slL5a1z5QY2ql4JQIKSFTABxyJpxGnlC9abkUm0mzpLqxYQTSrPXNoivK6p1nYTQ2IUGIHLOgNPGE/C430zrQtIZbku1CpCFE1L+pj2F6Re1qQkJSZgSBQYNNM0xkaXDNu01+gvUrTuUQyUEFzzghYbO5rWNrwktQZVMW7K6K+5VXayEtiUHBJYs5bXlGt2l1vUsCavwjaXJcOz4Uq9PvyjayhXaANpQCnx066CKt2qN1xZduc9/m3oYo2+WMRHIGCUhTLJAUcVPHLwHWKs9hiJIJJajFqa8npAcqQjwDQ6CPNojnqcvE4Q55DhGs6SBlGCmSSVAIrokq8XYesV1pIXh50PKMDh+Ebymxgk0FY1DGS7wmILBRodf1i5K2gWnOo++MV7wKSS2IKB90V8QflFIxjDJI2glmpxDweCVnvuWrd7Vn0NISAmNkKrGo1nRpEk5pOIZuFPEd7TFCWMTBIUCSWbM6N0jn0u0KTVJI6FvSLFovOctOFS1KDuxL5c4NjWOdlmIUQ0xUsO4ILimVC4HlByxWmekPZpyWcukOkF2cEV3Sa1B0jl6pquYI4HwiWRfU1GSz419YALOnXpf9qmowT8SgzKwsoKPsuAxLDiIFSlSgoKoCKssUcNRlZ1eFuz7bz0S9KnMUyHjF2xbWdolWNNQCQWCs2Hq3xgP1GT8DTtHttMm2NUhSe+EjEBhB3gQo86DX0hYVcdswlfZrUkZqSQoHmCk1HONkWuzzE1Al8WOEKL0UAKHSJldijD2BWlRNSFNnq4PGsbIYtaoqybTP7i0qY0cpI6V8o6Yk4LNKQksopckaA5+Mc7Tes6YtEozlqSVOQquRBSQTWOm3Td+JCVK5HhTj5fdYTq28GwmLN4yGKUkNr+phUFnQTNWVVUokOMm4Gjj9Ibb+tLGcsVwpYeX1hHsFvSoZkYSwDOS+nP9InNNLBHmk6I5lnTMW60lKqFJqxD0FMj4xRtF2lSyxqTUlz58TDGuYlNV7obPJJ1z+UV0dniCwpPn9Wh4ysEJ9kHP8LTKu5TEFSZagKMSSDoOZ+Eefs0sC0yZyg4JWEgEaAP/wAo2E5MxGF6fCCV0lEtBQmYxNQCdfEtFaT2MK+z9jVPvdQGYXNV/TiA+USftMSoWiTKX3ky/wDcotl0EFrqkKs0xSgBvF2YZnUvkfrAfaCUufbUTTUAoBHAJNfnC/lwgj1/9FJLHBZzQDNegbjGQRlW5JAIKmPKPIt+FAWziImkKBTQPWLCkpWCy6tX9IgQkJHB4iq9NS7ekcqrwBu9MJWayhAOMjE7sz068C/xj2bYFAY674NR7tKVYkZfARWs5UoOQ4GXR6n4RdmzDiTVwAkGuXH4kxu2Ro3pnt3zkgku+EVGXLXrFuUhHtJQryeBt4WYlno2ZbLTxDgxQmmZLNCD8fOHjTyMw9OumSs7jpehYv8ADOKVruCYO6yx+XPyMQWa+SGxJz+PgYN2S9knXPn9/CHwDqLE+xqBYhjwIIPlGgsZNW6w8JtKV0WlKutTESblkE6gE1SDlTPnGNTFC2yXUS3DzYRSXKh+n7JhVZcwcWUPmPpAifsvMSruONcJcfCo8o2jCyJBYtwrGvY8oOzbIxIA6jMjwzipMsqjpXLh6wLMCjKiaXLasXpdkAqc4hmJzMExFNUCltXiqZcXFyTnrEapZgGKoRF+wzAhKgc1ZfflEcuUTG6pRg0YyShtw1Cklur0HKDNy2T8JSmGaX5VP0eF+eWEN+yhT2FW35gp/KCSfvjAGRZuu7Cm0BZScIDdMO+Tzow8Y6bJtXZWRyW3KjnmIRbvn4zwZLq4EkgAf0hoIbc3qZVkwA7xAT4nvnwDjxjXSvybbA96zvwGd8agaVcPUjjpC9bbuwbyQxcHd+h606iLl0dosJCgcCSC50PI8Dz9YlthIUGDigI5FtfE+UcvLyOLF5NG8iellHtApIASWHkpumelIpplypoW6QwqWpRmBpXl5RNIsoYhJbg2uTvy66CJU2dBIJCXycJoPLPxjnXOrwcyxpldVxyxJxylLxYveAYNrWooqrcIr/vM1A3XVzJfyGcEhZkEnMOQ5pVtOh4cYimS0tlTTlUP6/CKQ5e22dsfhuXXVmlm2rSBhU+MlvyvzesX/wDEUqCVFPerSuehbIwLt1gQe6QR+YD1jWVaylGAsQKAih6P5wO8VoaXwvNDcRjRbJJFFTB/lMZCpNti3LTQBwIyjIp/ES9P3Od2nTKK/wCIesTLHe8I8jIaBOOzLOGCfvSLixl96qjIyHlssEpiQSKcPlC/ax+KkaMPWMjInxDvyZbBuJPFSn571H4xosNlx+RjIyLrQrLl0rJNSYMWJRdXhGRkFDFztDizPnF5Cy2ZyjyMhgmk2WFyllQCiGbEHbo8CLH3lDThp5R7GRnoSQOvJAxCmhgLL7viflGRkKgrRbmjdHhEEzT70jyMhjM3kZePzjZacuv0jIyKCA625wx7PD8BB1xr/wBpjIyJsZDDsrUr/wD5/wC4xJtUHtEoGoY5xkZCvwNDyR2RZrU5/KBVoNfP1jIyODnJzNrIPT6x4/e6p9axkZHJD5jmLFnGX8yvSLyQ8xjX+8eRkWhtfUaEneyrbpQEtTADe0HMwtWn7+EeRkUfzBcnWyUpFKaD0jIyMjDo/9k="/>
          <p:cNvSpPr>
            <a:spLocks noChangeAspect="1" noChangeArrowheads="1"/>
          </p:cNvSpPr>
          <p:nvPr/>
        </p:nvSpPr>
        <p:spPr bwMode="auto">
          <a:xfrm>
            <a:off x="63500" y="-693738"/>
            <a:ext cx="1905000" cy="1428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0" name="AutoShape 6" descr="data:image/jpeg;base64,/9j/4AAQSkZJRgABAQAAAQABAAD/2wCEAAkGBhMSERUUExQWFRUWFx0YGBgWGB4cHRodHx0cHRcXGhsaHiYgGhkkHB8YHy8gIycpLCwsFx4xNTAqNSYrLCkBCQoKDgwOGg8PGiwkHyQsLCwsKSwsLCwsLCwsLCksLCwsLCwsKSksLCwsLCwsLCwsLCwsLCwsLCwsKSwsLCwsLP/AABEIAMIBAwMBIgACEQEDEQH/xAAbAAACAgMBAAAAAAAAAAAAAAAFBgMEAAIHAf/EAEYQAAECAwUFBQYDBgYBAwUAAAECEQADIQQFEjFBBiJRYXETMoGRsUJSocHR8CNi4QcUM3KS8RWCorLC0uIkQ1MWRGNzg//EABkBAAMBAQEAAAAAAAAAAAAAAAECAwAEBf/EAC0RAAICAgIBAgQEBwAAAAAAAAABAhEhMQMSQVFhBDJx8BMikbEUJGKBoeHx/9oADAMBAAIRAxEAPwAN+z0kWiWvCAEJmrxPVxLWRTyjy02kGasgMGHmjM+bRrsqVoKyck2ZYBwtVWFAFczvGKkifiOL3pkwen0grdlo4j9QftNaO0tU06AsPAD9YEFO8nmQPjHs6YQtWLNzHqC6k/zD1EXeTm0SW2ygTFDIPpFu7tm1TZfaYkgOQAzmnHhEt6yvxVfepgzsXcNomoUwwyiXC1ZOKHCNeuVIm3SGWwDN2bmpdygDi4jVOzk4hwUnxP0jqtj2LloqrfVxMW13aAO6nrE+zGpHE510zU5piA2Nfuk9A/pHZp9iQKrCSMuNfKKF5bNpStgMJ5RuzNSORFxnHjw83vsspWjnjCdbbAqUplCHUkwNFy65WJKuRSPMxEqyFaiBkDmfvPlBLZRAU6WLlQZumvTPzi7fNhMkpTKqQN9wGc6v5xrybwBjYggPQcz8hEHYgmik/GN+ycuslWWvJ2/SJAAOXAD58IYU1TY90qNR1jQS6E4WA5RMJ5YuD5UiIWpQq58oJjwLxfflHhklwKAk6kAeZpHiS/Xpz5RIqafac+NfvRoxjdFyTFFk4CeUyX/2jY7M2hyAhyOCh9YgMoGjePzp95Q13HeiUynJSN4J3s8tB84AULS9n7QkVkr8A/pHQbou5rLiIyQsh/5amF2+NoiS0pVOX0cw5G80fuhY1ElYI5s1fiYK0Z4BF0WF7uSn3i5/qV9BCRel2KlLc906x0zZ+wpnWJIU4SQ4IoQcSmNMv1hN2qsU2W4UrHL94f8AIcekBvIfAvyprF/t4dLjvhaChyMBIBJ9ngp+HEdYQhBq55iVJwqGJsg7V/tCMR4dnarrtyDRwTkWL+kFZ81KEY1FkirxySx3sbPLEyWgJOIoUCTwdBd8g0dGsV4i1WIKl7xxJBCasQQVDwr8IKKWFbJaUTUCYgukuxydixzrmIF2C5+0GOm8Se6D7R4gxfueymTZEIVQpSX6uSYv3FLaRL/lEN5wMngpp2bHE/D5CMg88eRqBZwq7pEqWDhmCZoSCDuitR1T8YXbHM/ClHQzFnzIHziO4Dhkz1e6giNrEn/06eQWryUPoYnBfmkh5Oox+oPvKzPNYUdRD+IYxWl2dQmANiYglqsHZzwgnbrYRPSKEOGfm0WLsmpE6ozAFSGq7ih+MUvBGWGXE2DtbaZbsCsB2fUs3OOj2q80yEiXLQyUJCQnkKADnzhaM+UmcVASUqBfFRwdCXqS71jfsZC99dolD8pmBs82JqW9YVxbDaGBF4CYCtS+zlhx3kuWzqHwjKAVqvrt1/gY1S0aICiVHi9fPTSBtqvWxFJSJrOWBSANc+jgeQijNVLCVFNqlleaVY6/ygg0OUL0ZuyGa4bvtM60IVOQpMpJdiGyDgAGrOA8Gb2vqQhbzFAM7ipLcQBWkK1gvmWJIK7XiUpLKTjBYvpqHgRbryQsqQZqEpah1d3oWyzpC00xthj/AB395tCUS91JBIJyPU6HOhintTsrOmbwMrL2Sa+sS2S8LPKlBKrQlRYcTrxaLQ2lsZZ5hAepCSSOdUkGD1e0bAM2OuXswVEKCgDicUdyzOPdA84v3gucqStIk4nXiBwAEslOSiHIcHyPGNVW2X+7z5yJigFBkhsgCNM8Ry8XivZ9rZADYpinHuHdPKmUHIMAEXHaSwEvC/NI8M4K3LsoRMe0yz2TGqVA1ow3S51yi7L2uso9mcf8g+aoxW20nISp58ED5mNlhwhklXbdYDCyqJHFKvVShAK/LmsipWGRZ1SyMlKfTjvF4pSNuSCQJKlBvbW5+/CMm7YTF/8A26T1V8sMbp6G7A+y7JqmMAEdQ7+sFB+zdeq/U+giKz7XTZfcs8keJ+gi2j9oFtVlKk8Pa+sN1fkFrweSthJQVhXNSOZSfLeVBeX+zyRhqrXvJSl24VBp9YEzNr7dT8KQH1KVH1VGs3au21Lyh0R9VQKRshVewkpFElSgftiUgAePGJkbNo3kkPTIE5F868XhdTtZbzlMlpHKWj5vEki/bdMVhE3Sm6inMsmKKMRW2NlypTJkJZKsP5RiwvXLNtKPC5tTLlKlLKFAuOL18fTSHO57N+CkGpCRXm1coE7Q3XLmpONIJFHFDyqM/GJtMJxdaTiMX7BJUhOMkd4Bn0L1PpBK3XXhkKYVC6ffSItnrm7WYyyUpZ+uoDxmwONjhsNYRabUEqQJ0oAlYWzJbunz0rz5des9lQhIShKUpGQSAAPARzvZzHZUkS0sVKAKgEmjlipxUh+DwzonTjnOUKPRKfkmBCVqwoMXmn8KY3uK9DFmwysKEjgAIXCFrSpKpswgg+0BThQRrOkliTMmEAP/ABFfIiHsbwNseQkWJCZktK97eD99X/aPIClYto41ZBhsM06rmJSPn6QTuWzYpYTxlTfiqYB8oF2hk2eSl/bUokcoY9lUjDKzP4fqpR+Zg8OW2HndJL2FK2l5spXECPLCPxCrgtPrE1oUlKpYIJYlObZFuHKIrFOS/doZqdeYgeAyyx+Vs3JWVKc1qWSDm+hTl4/WFq13ZKTMUMSg3FOVWCSc/MZQ5f49KAZlOAEmidA3ItTXjCPfNqQpZIcBRxUABAqw6/J4fQh4mZJSM8TflHwpX7OUSpvNCA/ZgsfdSfTOAhmE0ehL09cuGX5XjSYulXp98M+H5YVpBTYy2faDHMSEoSk19gcK5DKn0hntF3hQ7stRrmg/9njndyqacknIPl0yHy5R1pWZdKlV/KOP5vCEcRrFhd2gAAIQOoJ/5RWmXe3sJ8E+esM1psT1KCCMwCj5qMUZksJJ3FUrmnlwVC9WPaFubYlAEA0IyYeIbSNZV1qHHrT6QXVbJYVUD4P4Vib98le6c+AP/ODkGAIq71V3suQybg0VFSiKYvT6QTtU1JJpnyH/AGplFEMC7H/T9YpEnI1swIJLYjTMPRlEgaB2FYiN4qcMEVoMqr0l8KOK5HxESWieEy5j4q4UnLExxYsLE1Z/OsD1E1JfLeCcVE6dm+czPE/5n9uN5MWv36Zu/wAMvuhgKro6BTRxXLLiIz9+VTuH2QyU70zVHdyDivTjEJWa4n7oC8OLuadm/wD7meJ/zP7cazJmZNd0BTP3aNgf283fm/tQKNZNLtivaw+73U1X7g3cufOJ7HOxqAZPeYlk554Bu1DPX48a6FjexDJIdsTBFGCeMzi/N/aiWzkpWKBwknVsLUd/bOv1dsFBqzXEtISe0lpDCmMPlwBgqqSEprhUw98eNK/CI7q2dtBO8UJzoK95zmzeA5QSm7NqRLUSUkBJJY1bUCDkGBjs1mxJBqkpoCklJ5ijcMjFO8bPMzCsQyIUkV8Ut6GDdjSUuBlijyagnNsjB8AOeWayJKZqVCgUQ2detKPHlplCRKSthnvFywBJGEgUP6iKl9Wzs0vSs9eb6Pw6xZsG0gmyiFJod0sCocXYeGoMcslJ5RSMqwy7ZL5YJCStbh3pTgCfs0i8L0m++fF/r9sYGi0WZBwKJB3SkkUqW4UNNYu2uWgA0CeNdBkx0c6684CnROV2T/4tND7+nyiO0XxMVLUFKoS33SkUU2ZJSSJjt1PziP8AdswC4etf0ij7GCFjvNaUJSlmAp9tGRFLswYVH9Q+YjIlcwWgveNx3da5ClS+zZILTlJXLQCfeWcKVdHPSFW67pmIc2dcqeEbrSlhZYcE0UR4R7f9+2WcofhTbThy7VZShP8AKlyR/SICzZiVpShEtEtAXjZIL4mYFySSwJ1GeUdalQ/VvZUtl0hSnchlEkHiSXz5xr+4ygUJSplpUCcShViGpoYJTbjWU4ps3sUHIe2rokbx8WjVVnkSgBLklde/NVzzwp16vE3yJbHr0Dk/YRSt4Tkb28AQXY158YUr9sIlnAGJQwJD1NXb4eAhzVewCnE4MN0guwIzBcNCntFaAZqikuCRUZZaNpr8IvLRFC/9/Py1/lpF667km2leGUnUOSoJSCXwgqVQKOgzKaB4qTJhOZ+8/wBTypHRtitnpVrsqZcxeFKZxWUpA7RToSliTkXCgKHvsGrE0rH0LszYydZd+YZeFwl0LBYkAjqwcOHYCsdFl3jZxTtZNMjiAfmzx7tfswnsJUuSnCErTLTmpgyiwrl3n4qKuELE65UiVUoClFwzuaZB4bCBsP8A+ISXpPl/1J+ZiG2pkrllp6UniFp9AqF6zXbLCg4B6xcXdEojLWM2gpCtbe+fxMXPFy6xXQeB+MM1uuZAFEqSeIy+/GABQATBTsDVElnsC1VAUrpX0g7c+zC5gxzAUo0cKc9OXN4BizpKQcaQS9G4eDRYk2ZZSCldGcVIjMx7tndybOhBRuEqBKiXwnfY+VPHjCoiYxADS2NMj2R1VzxfCjZCD1+SFmU6jULDYsmwkO9TrlxaFtI4OaEjE+8NSvpp4cnUxbSoBm3MNRl+ETmo1rjow0pwESy0AAMyCnJ2/DPE1ri08OAitLUSMypwSnF7YDuV0zTp/Z5AeDqcOl/bAd1KpmnTp5izFtElmwslqpdvwzqVV9pqPy4B7cmzpSaUDKYHMUIKlV10H9yPlqfXFqHI/EFXUpxQp+R4GLiavV3Sd6jrcgYuQFR61ywyOnS7OMJUlTpUScWtDSg0jWbb5XZqR2hKlKSliz1UkN8YRrPOo3bYRwxtBCwWOX2sopWCe1RQKB9pMVbJo6QbcUFQTgqX3kk/EEUirbL2WASUymAJ9odC9ecTJcgNFS+hgkqJqcP9/lE08DHLtqCVy5JyxKmKIZ88MC7ltYSooWGSvI1BB0plygtfqHTZhWiSWBzcgfKJhdklMt5iSAw3k94Fw2En7zjnc0qQaKV8zQJoC0FTJTmohxoCBpDBY70SuWjEkAEUSBQZUf6QrX7IEucUut2SRjzZSQofAvBG6LBOtAwyACpIchRZwwAPVx/qgTS62CWQ+q0ymwgAnNglL9XaNUyQcxmT5eGUQr2RtSA4lhSgMt0AnxMQJsFrTvTZSkig7wYuQAKKo76cIjCfi0xE2E/3dGlOTfrHkRf4XM/+Ob/VHsN+LD7/AOhoE3Tc6pxLMlCe+tR3U9Tx5QVnW6TZ6WYBStZyw6v8ick9c+sC7wvcqCZaAJcpA3ZachzPFWr/AN4qzZ4w84PJyt4idSWMmq55M0rUXOpVU86mIE3gVKzcPkflSI7TNeWeEDbGGWGLuRCxheWK5UOUu0KXJUkoQkpKmJQouFVcABsXOFe2Syz6ghJpycU8/GLUm9p6VAYlpBIc1DczSJJkwK7bE6seEvrkWPnHdJkYoXVF+H39vzcw/wD7KLylItKhMoTLKUOdcQKgPzsKH6QnWC5lzl4EBiz1LANry5dTB6y7KTUs4GndUHFHGfCFTCzrF724LVJYhhMJDZUlTSP8vDnigL/hqSj2xQ0xr+SoH2K+Zf8A6dBLrBKVMCxJQtAVpm4IGm9B+ToEzEt/KT8ccV3oXQCmXKhn3n441fMmMFg91czm5B9RBmZKXxll+qenvRIixTNEoPSZ/wCAhXFhsW7XZFFJSFq6KCW8wjrC3brmmoLlJbiGI9BHRzYVe1JJPFKkE/EiILTZlsUiXNSDyB/2qMZWg4OYT5CgK5c0/DOK0pKk5KPmYd77sO6wlzCWALy1tQuGSzA172ZhUmSsLuCn+ZJHqIypgyQTJZVZ5pUSsCrKUTkZZevBzTrAMy3fV6nLezaboyRw/VmORN/Cm1FQWOjkyw5bQHM6NAcS+Rz5h1UdP/6eGXwLIwpESEO76mre0qrTcw0sfbezMUu7nM1Z6q0WGP8AD6eGjeiSd3UEsPzHWXlRH08twmtK6DLey/CTSgHEfMOjkOkby5dS+qgC2Lv6BP8A+M69BwEGbklgz0vSoChVkl3KE5Mmn3mR0qZTJ6NutvJo8tLHvDj+jndnAFz0g5DIhhQIUQC71GRzgraDQbsglBT4Eq44gD1FGif94lBaAlCQTNFRwAKmHJ0/GCibpQRuEsfdKfoIGTbCEzpNVB1KLKADfhr58Wij0SCU61KBoFHgAwHmT8oqXvJn9itasKUhJoVFWVagBPrEk5yWAJLFuun9oJX/AGBf7jNNaI/vE1oJy2+J+BchzlLB81KMXr2xy5QUcLUO8X6buv8AaAm1iT26GGUtAfwennEt8TFKsst8bA0Cq5g8MhCOIQReFqK5mIl1KZz8BnyAjoH7KU709XBKU05kn5RzcSVO+EtxannHUf2WpwyZ5o5WkVPBJ+sLzNR42Ix2Ra0klIUnFwcO/R3hI/aNeSwqVLBYMVkNrkDzYYvOBV0rMy91qBr2s0+QUI02/mYrWE5kISPMn6iObj4lGcfpYEjol3zsUqWVNiKEk9SA/wAYyNZQAADZUzOmkZHnyy2ajj8tZLx7NNH4RtJkVja0S2SflHpqi7eCBvw4r3TYiV49EA+dAB8Yt2gMlLHMfbxYuwBMpRfNaQ44u5A+EXV2kTbC122lOJVWHX6xALrWStfZqwqLjdJHInC/lEFnkkk4F6uwybOGy4rbLAlha04sIByoQKgvzizyYCWa1CWd5gWoCGPxYkP8WgnJvNDZhR5ebfM+UNU7D7JCtARVm0imbplrFZaCX9pAPyhetGsWZCAbRKwAqJViIdtCTpSlYdUJbNBy91/9rwHN0IkKxhCU4XOIAkBwQzAg66RYsd9oQo4puH+ZKkj/AFiKQwaSJ7TLQTm3i3rElnk+6o+saovFKzSahXRQPpFyUg1o9M2iohBMMwHdWaB2YNy0fjF6VNm+16n5xUlW0EsWelC+VTlpoPKDUiagpetRo30hU7GaoEzppLpUlw+RHzDdfGIZiUqLYW6EjVzr8oKTZko1BI6p+kZICM3Brx+ogtIByu1WfFNtAYECYoNx3zQu5Y4fhAGZY0qUfdNKDvAMyA2QS3DToIM/vUszZwUuXWYsKGIA99Zo/UeEWuzSt+znYXyqg0B4vr0rHJNvwVpgOXdJORcEMpgzj2QmtGy/vWY3e9FONCQ46YefEv6wbkWJzWaVZGrMBqAHdmPEmJRYUA1IGbYXZjq2rua8453KS2NFSFyZdy+ATXNNRLOigNSdav8ABjezVk7OcnEgJG8cKWpus/iSDlR+AEWU2ECoVTR+HgOPl6VVpWFgJVlUnGBQM7kkcftoeExnFjiu0A5AvxYkfCK9qmAqQK6nJtGp5wDNgtRSFMtST7swH0VEl0pm9s8zFRJABPNNczFW0T6NDRdl6ygaoK1INAgOH5ksAepixfl6TJ0iad2WjDkBiJ0qosB4A9Ysy9n1KAow509Ih2ispRZ1pdsmA65+sWSpE/Jyq125RtOBKAcISmp/KHYZvA/aqbMWmWCAhiU96hw8tAyhBa0W6WmatJVhW/GvB6Qv7R25KxKSDibEVHiSRXyAiVOxwGF1Ad2hp2ev1djlqndnjSshCXcAtiKmLZhk+cKkrN46Hdtyom3agzUuEJmTEsSGqrhnkPKJfEcihFdtN0TeAJcG0IkWgzlpKnCgwLF1FyX8/ONr0vxE61ieUqCCpBILEslgeRdj5wMueyy5k1KZpUlKi2JJAYlmJcGmkWZFzCbajZ0qITjUkFgSyXq1A9Id9VK34X+DWPaf2j2MDuzP6R/2jIXj+zdX/wA3+n/yjI4P5X7s1lKUlo2tDENxpHspNekQ3mN2nGKw2WZXnEFQBcOAKEeEEbSAns0CgBB8VHD/ALQrzgTPP4stWhAV0/Rx8IKWmb+Nrw8gAPWO2HqRl6AyTNZyCUk5f3iO1KKd8Eu4B8ga/M8IltV2YXIU6eDuXbgasD6RHbAQlQcZ4uWj/wBoKaeh2qIV3zNBcKVoOZqWHAHTkz6wXsG1c9O6lYXRxiJTwdmUAzAtizY+K0pHLP7IfjxPECPUTCPviCzDQ6gaMYYw+3HtLNn2gSlFkKUXAy0LO3N3HCHAWZBNSXLCvrHLNk56haUMR3T04sOT1fV+UdJs9rVhDgk/fSGggSLSrqQXonPhnHgusJqlKc/Z3W/pYx5ItdN4lz+VvmYuImp0P3wrFBTWTJDgDtQGqUzST/SskRdTaFigmr/zoQfRKfWKyLcRSviIvyrbummmUKo+4WyLFNanZKAPtSyl/FKz6RTtFpmpKSqRLUBVkzjo5cBaAx0zOcFpFtR0PSkazrOiZUhLvpSmrsY0rrBlRy+77DMxTFiQiYVlRL4VNvVbm5NYtWPZtEz+LZlIfL8In/UMg8Dr0vidZlKCJisAUpADji+MYhkA5I9KkVkbfzwaK4AFksT79AGlHjE0NYwyti0AF2BagGIfAEHyjeRszi/hqWN7RZ7utFV4QJk/tJm5F3JwgAEEqHeS7luR1fqxKz/tPSQSpJU9EYQCVkd7ClSRUUzbMcQI1BstXxs8ZCMQXMIehIBAfLMRW2TnnFNVMKDhSkAthoScWXQeQgvL2xs60Ek7vFUkEE1xAFEwvh1YHXSsVUJClrXKUAkqAJllSD7VFYhpyGo5wKoNsYEGWUlQWVYR7Mw/By0D7MlCbSMJNQmii7HE5+AiSdJWtID7rg981OjmmukeWazrVb5aFbrYQSCHDuc26ZwJPFUCvI/Wm8wCxpXdAqpXRIr45dIXtrpsz93GLcClsE5nIneVXyHmYZbLYEyyTmo5k1Lcyanxhc/aBPGCWOZPkOMM9Co47Z7QFzZgIBCitjwNWL5mrQr23CCMLDdqz5656xcscormsNS7gn6RWvhjOWE5AN5JD+hiaHZUkZx1OcMF1M7EWdm/mA/7GOV2Y14x1Da60JTYikDIISK5HEHDHMsPWOD45OUuOP8AURltCrdV0CbZ5qg/aBQwD3gBvJHOoI6c4s7ES3tOLNkK8ywpzrBPZuYmVd65hBffUG6YR8RCzcdtVKX2iRRLONC70PWvlGUpcr5YX7L9Dbs6Lab4SlRBUAQ1C/CPIRr+v5UyepaCCkhLHCB7KQQ3IuPCMiMfgHSsyRalL+MV7ymBuseJURlFe8ZhaOqOy8mQzk4lyW0w+RNfv80F1zEviLuVffh9YF3UQZqQRlLUX6AkfFo3kWggy0nukY1VyLKJYPTSOuiZcwJZRSSMyyg/N6ZwLtiiUgCpUshh4UAi+mdKL4FGp9rR/GKcu1lCpSkZ41aPUsCRpxaHSybwT2K5UpUgWoTEIWshkDEqgGQ5kp658Hp7QWBMifMlIWVpSWxe8WBLNTjXlzjpl63SJllBlkInByFEVc94jgSHc8aDSOZXxYRJCU4iS+R4NXwJrFpJJCJ2TbNoecK5pYMOp8ny5GHNNhUlsK25N/aFDZk9kvtFjc5sNFDXqPOHPZ+9RMmsUky+Jp5ZQkZIZm8uZaEvvA+J/wCQUIvWe2KH8RID5kMfgCn4QVXdcs5UB/N82Yxk24BhxJUSR7L+hy+MWoU8u+0JmVIKTkN8jxAUCPjFiYZz7oUpPB0F/JT/AAiFFwFQbHnxTFpV1TZaAAxpp+sLQStaLdMlhyhb8FIIHKtGiO7dplzFBKpctgcgQohsjnxHCMTbiThx1FCAoP6vGk+zLmPiII/OkK4+8DC2E59tIoqQFHNU3F0JFCqv8PIHlC7LsqlB0pKsxhydmxSqiksZpPzyMX4WkyhniPd0VQDArgk14ZaZirs4rfGasTI4FTZACncZuY8IVBewbKk4qDeBS26zrAyCQ4ZSMieA4Z2Z8ky3xliAMS0uyCe6qXQ1LAKPOGeTslPlq7ZUtWEg1Y7pYthBDJSoEPxr0K3bbRimFVElLpDs0s72KTpiKw5B0L1oVJzARIlsaMhSTlQiSqrg5AlYFKacqN10XqbNLQmWcKlDJaXOoo4Jd+uRrwVuydAASRQ4UqfuVczSxHaJo3hTuguV2WmUyO0ORrUpNOPi5bnCNeg6fqFpW2q0BylBIFXdJflvfKCGyl7dvbDNNGUWzILIASx4u5i/ZrfIYFM0YGYooRXiCH+MULlKTa5q0thxqZg3vDIUGkCVqkG0x+N4pQnFMOjgDM/pzjn23F6rmkqO6hMpZA6uA/l8YcZct6nhrCPtqXXNBYJ7NKaGtVEHxrGkBHP7tsrFkh6Bzmf0EApwGOcXdgpj1WEj4GGVZMrEpBWl0kVqGDZ0bzhWR/Bmk5koHniUf9sTbNLBJc8nFMlp95aR5kQ6bbyZiLPLxENMWSK1pizGmh8RCnsvKxWmSDlixeQJ+UHdvLzCxJSCThBNc9AI5uVKXPBP7+6JP5kSJtJl2DA3elmv8x/WNNmpKP3eclY76gl+gpyzL+EXNoJKpdiSlwaoSzcgW+EXtj5KhYqEVUpRSo0I7uQD+ydTnEOSShxyb8sXwIcxDEh8i0exGpVYyPRTdFBgxARQvFYLROZlIEz5jqiHGikmXbKrCFKGeEJT/mUPlHl6n8aYEtuhhyDfMRl3HEqUjisKPRIJ+cQ3el1YlEusktqxJr0qfKOomVLOSlQPd6ww7OpR+EpRZicPBzx9H5xTtthSxZwQNQ9ONPlxitItSUgAVw5PxGrcnjKVMNHR5lumqkTCEl0lq0Bful27uVOIB1jn+0iJZmSymZ2naICizUc+vLSGGZtjMXZpktRClrbCrulBDVpQnm9DC0leN8SRjzxFID8N4NXmTWGnyqgw42T3ZMxzCshS8L4QT5EM2kOt12+YQhgA4feRTxIaj6vCls+odp3QAAaCnDnxh1kzxhpQQsZR0CSoYpE2cRvypR5oXh8gQfWLKbS3elzBzGFXoX+EDLJa6MYKS5gw5xexSRF4JB/iNyU6f9zRexFSXBB5g/SBP+IVIxjoQ36NFa0WkJBOFJ1dh6isYwl3nsla0EgNND0qAW8dTR89YpY7VINROl00LhmrQE+kOKdpN7CUsaNvFv8AU4B8I2vK8wZM2u9gVuqb3TkQ0Toezmt9rBEqhw1DH2qimVD9IM3HsLaZwKwCiW4JXlUcGqnhlWsMuy2z6JzKUO6CHUHAc59KQ92ayCV2iSs4FISkSlMOzIDKL571FB9R5MlixW8iPabyAs5scxZCpicUyYVuBMIJTLIIcAbqSxo1YXLq2GStAmWiemzSlOmUFDEoga4XYqSQ2M8AGLMD+0V2CzSyVYT2x3cSt41otISKF3p+Y5O0WtnroTakJlTwVqs5/DDvQh0BWVQcSqGrkGgjIwi3tIRJllKSVglLKyKm/wDfOWpPm+sFrNdfaS0qpV3oPeIfMEZQ733sHJVLSCBhQHWXd0gak1LMN0atQUhXupA7JG45wuCxGZJzZteMag3g9s1zJDFK8LcB8x84JbGSlEO+u8ToKOfM/GIJk1SAVEFs8gRzyV8ojuCaRLTXC5ckffIRzuVyRlofps+hSgeP36f2jm22IJE9OL2kJc5aKPxfrD1Jm4ZGNe6D3XzL5c3jnm1szEVlOS54zowCW+UPyKqGWUL1utPYy8Kd44SX0qGpw6dIBzC1kBOa55/0I+q4ZL3tQTZFpCgVKLYRwxCp1dgfOFm2qaRJTX21GripAy0LJ9IndvXn/YGFNiJBVaUsHIQT6AesT7XBJtSEpfupfqSfk0abESyqatn7rUyqRnypEdqQpdvwk1ChV37oBzjnl1/Hv0X3+5PyGNuLxxS0AU38v5QwPkWiez2gS7FmXEtWWmIEt5t8YB7S2hyhJNRiLEcSBnnprBK3WlrNMSpIBCEJFa94ae9h+EcsodoccfcTwhXLHSMjaWC0ZHodkVsuTrRSBa5kWZ86kUQXMGEaDLIVu8FlLHsylN1LJHrG8ifQvVZqD5U5N8o8s0p5EwZOU9WDlvNvKIrKGw5VVycUNKRWQpOLfm5bWv65xsm1JXmEq8AX+2iIy0zEnkzk6UMBVownwjNDKQfAAfDuUYtXlR3aNpZLsFh8wMvj+kBbJMUQ2I9M+T9Moz99KSxHy5QjQ3YOAKxEn3Wp1ObiuQrF2yzmyWoNzgZJvEDvMxAAeuQahHOLSbShnDHoX9IKQr9RnsV8zE5hK+hKT9INS77PuKHMFKvhT1hTsc5CqOxi/ZLcMBBId+PXWGug0NUu9pRO8vCeCklPxqPjE6whYdKkq/lIPpCdKnYvaBPAxZNmapTpnBXI0Bov2i4ULmByQBWlPPWKt8XcAhaiqoQoAZvTjnwrEIt600TMUBwJceRiK+bdNEhZUpwQE1GhIFCIbumChy2BtIwKGoYucg/HkYI37NTOIQkFRD01LB2UQdDpwHks3TbkWS7zMKnmzlhLJBJQw/hrHvMFEdfGCt2zHk2SchKlEvRNS5LY16AJALuWYdIa0Z7s1suzi7SnHbAVzgRgL+IJYAMTiDtrxjLrmIs1tmJJYTQ5I4vQJ5ggjwhlvS19jLKlME1Bej8U8kglx18+T7U32lUxRSvtJhY4kiiSMiDo1ILdI1WdTvO0tJnKoCmUs/lScJrzxP8AHxjmtktpShAJFEJDDOgFGgmq8pwutUyb3loUkDLElmCiBkS+ID0gSm2pNDoAC9RloHMTnb0bwWJt6y1IWNSk1ZnpFzZhKSApfcQMTcS9A2v6QGtlkldmpWEPm6aawUumwqVgUruBIDO2ItryyJiEfmG8Bq8r0K0A+z7KTV2zJPDnr6olrtLS5SpjEhSlueLl6HOhhqv680NgQaBu0V/xHo0IdttYKiJhfs3Qlm1YkkcaNDX2kPVRB+0s6YcKyUhKnwhIanzgJPBSwfMA+BrBnam3S5nYpl+yhjzJP9/OB99recqgDBIYckiGViMs3De5s5Jw4gdHbLVxUa+cSXdeaP3rtZrhJKjSpq7ZdYt3Jd2KQFLQFSwVKIdnanXjlFPZy4jaisMrdA7ranmNA8Rko3Jte39hSS+rXLm2hBll0slL5a1z5QY2ql4JQIKSFTABxyJpxGnlC9abkUm0mzpLqxYQTSrPXNoivK6p1nYTQ2IUGIHLOgNPGE/C430zrQtIZbku1CpCFE1L+pj2F6Re1qQkJSZgSBQYNNM0xkaXDNu01+gvUrTuUQyUEFzzghYbO5rWNrwktQZVMW7K6K+5VXayEtiUHBJYs5bXlGt2l1vUsCavwjaXJcOz4Uq9PvyjayhXaANpQCnx066CKt2qN1xZduc9/m3oYo2+WMRHIGCUhTLJAUcVPHLwHWKs9hiJIJJajFqa8npAcqQjwDQ6CPNojnqcvE4Q55DhGs6SBlGCmSSVAIrokq8XYesV1pIXh50PKMDh+Ebymxgk0FY1DGS7wmILBRodf1i5K2gWnOo++MV7wKSS2IKB90V8QflFIxjDJI2glmpxDweCVnvuWrd7Vn0NISAmNkKrGo1nRpEk5pOIZuFPEd7TFCWMTBIUCSWbM6N0jn0u0KTVJI6FvSLFovOctOFS1KDuxL5c4NjWOdlmIUQ0xUsO4ILimVC4HlByxWmekPZpyWcukOkF2cEV3Sa1B0jl6pquYI4HwiWRfU1GSz419YALOnXpf9qmowT8SgzKwsoKPsuAxLDiIFSlSgoKoCKssUcNRlZ1eFuz7bz0S9KnMUyHjF2xbWdolWNNQCQWCs2Hq3xgP1GT8DTtHttMm2NUhSe+EjEBhB3gQo86DX0hYVcdswlfZrUkZqSQoHmCk1HONkWuzzE1Al8WOEKL0UAKHSJldijD2BWlRNSFNnq4PGsbIYtaoqybTP7i0qY0cpI6V8o6Yk4LNKQksopckaA5+Mc7Tes6YtEozlqSVOQquRBSQTWOm3Td+JCVK5HhTj5fdYTq28GwmLN4yGKUkNr+phUFnQTNWVVUokOMm4Gjj9Ibb+tLGcsVwpYeX1hHsFvSoZkYSwDOS+nP9InNNLBHmk6I5lnTMW60lKqFJqxD0FMj4xRtF2lSyxqTUlz58TDGuYlNV7obPJJ1z+UV0dniCwpPn9Wh4ysEJ9kHP8LTKu5TEFSZagKMSSDoOZ+Eefs0sC0yZyg4JWEgEaAP/wAo2E5MxGF6fCCV0lEtBQmYxNQCdfEtFaT2MK+z9jVPvdQGYXNV/TiA+USftMSoWiTKX3ky/wDcotl0EFrqkKs0xSgBvF2YZnUvkfrAfaCUufbUTTUAoBHAJNfnC/lwgj1/9FJLHBZzQDNegbjGQRlW5JAIKmPKPIt+FAWziImkKBTQPWLCkpWCy6tX9IgQkJHB4iq9NS7ekcqrwBu9MJWayhAOMjE7sz068C/xj2bYFAY674NR7tKVYkZfARWs5UoOQ4GXR6n4RdmzDiTVwAkGuXH4kxu2Ro3pnt3zkgku+EVGXLXrFuUhHtJQryeBt4WYlno2ZbLTxDgxQmmZLNCD8fOHjTyMw9OumSs7jpehYv8ADOKVruCYO6yx+XPyMQWa+SGxJz+PgYN2S9knXPn9/CHwDqLE+xqBYhjwIIPlGgsZNW6w8JtKV0WlKutTESblkE6gE1SDlTPnGNTFC2yXUS3DzYRSXKh+n7JhVZcwcWUPmPpAifsvMSruONcJcfCo8o2jCyJBYtwrGvY8oOzbIxIA6jMjwzipMsqjpXLh6wLMCjKiaXLasXpdkAqc4hmJzMExFNUCltXiqZcXFyTnrEapZgGKoRF+wzAhKgc1ZfflEcuUTG6pRg0YyShtw1Cklur0HKDNy2T8JSmGaX5VP0eF+eWEN+yhT2FW35gp/KCSfvjAGRZuu7Cm0BZScIDdMO+Tzow8Y6bJtXZWRyW3KjnmIRbvn4zwZLq4EkgAf0hoIbc3qZVkwA7xAT4nvnwDjxjXSvybbA96zvwGd8agaVcPUjjpC9bbuwbyQxcHd+h606iLl0dosJCgcCSC50PI8Dz9YlthIUGDigI5FtfE+UcvLyOLF5NG8iellHtApIASWHkpumelIpplypoW6QwqWpRmBpXl5RNIsoYhJbg2uTvy66CJU2dBIJCXycJoPLPxjnXOrwcyxpldVxyxJxylLxYveAYNrWooqrcIr/vM1A3XVzJfyGcEhZkEnMOQ5pVtOh4cYimS0tlTTlUP6/CKQ5e22dsfhuXXVmlm2rSBhU+MlvyvzesX/wDEUqCVFPerSuehbIwLt1gQe6QR+YD1jWVaylGAsQKAih6P5wO8VoaXwvNDcRjRbJJFFTB/lMZCpNti3LTQBwIyjIp/ES9P3Od2nTKK/wCIesTLHe8I8jIaBOOzLOGCfvSLixl96qjIyHlssEpiQSKcPlC/ax+KkaMPWMjInxDvyZbBuJPFSn571H4xosNlx+RjIyLrQrLl0rJNSYMWJRdXhGRkFDFztDizPnF5Cy2ZyjyMhgmk2WFyllQCiGbEHbo8CLH3lDThp5R7GRnoSQOvJAxCmhgLL7viflGRkKgrRbmjdHhEEzT70jyMhjM3kZePzjZacuv0jIyKCA625wx7PD8BB1xr/wBpjIyJsZDDsrUr/wD5/wC4xJtUHtEoGoY5xkZCvwNDyR2RZrU5/KBVoNfP1jIyODnJzNrIPT6x4/e6p9axkZHJD5jmLFnGX8yvSLyQ8xjX+8eRkWhtfUaEneyrbpQEtTADe0HMwtWn7+EeRkUfzBcnWyUpFKaD0jIyMjDo/9k="/>
          <p:cNvSpPr>
            <a:spLocks noChangeAspect="1" noChangeArrowheads="1"/>
          </p:cNvSpPr>
          <p:nvPr/>
        </p:nvSpPr>
        <p:spPr bwMode="auto">
          <a:xfrm>
            <a:off x="63500" y="-693738"/>
            <a:ext cx="1905000" cy="1428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579296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sz="2400" dirty="0" smtClean="0">
                <a:latin typeface="+mn-lt"/>
              </a:rPr>
              <a:t>Latentní fáze - infekční ložiska</a:t>
            </a:r>
          </a:p>
          <a:p>
            <a:pPr>
              <a:spcBef>
                <a:spcPts val="0"/>
              </a:spcBef>
            </a:pPr>
            <a:r>
              <a:rPr lang="cs-CZ" sz="2400" dirty="0" smtClean="0">
                <a:latin typeface="+mn-lt"/>
              </a:rPr>
              <a:t>Parazit - mění chování svého hostitele (přeprogramuje mozek), aby zajistil svoje rozšíření - zvyšuje pravděpodobnost, že nakažené zvíře bude uloveno - zvíře vyhledává příležitost, stát se obětí útoku, </a:t>
            </a:r>
            <a:r>
              <a:rPr lang="cs-CZ" sz="2400" b="1" dirty="0" smtClean="0">
                <a:latin typeface="+mn-lt"/>
              </a:rPr>
              <a:t>malá lekavost, pomalé a pasivní jednání, při útoku, malá obrana, vypnutí při boji</a:t>
            </a:r>
          </a:p>
          <a:p>
            <a:pPr>
              <a:spcBef>
                <a:spcPts val="0"/>
              </a:spcBef>
            </a:pPr>
            <a:r>
              <a:rPr lang="cs-CZ" sz="2400" dirty="0" smtClean="0">
                <a:latin typeface="+mn-lt"/>
              </a:rPr>
              <a:t>Má vliv na chování a povahu člověka - ženy více parádivé, společenské, rodí více chlapců (brzy po nákaze), muži vypadají dominantněji (více testosteronu), méně se podřizují normám,</a:t>
            </a:r>
          </a:p>
          <a:p>
            <a:pPr>
              <a:spcBef>
                <a:spcPts val="0"/>
              </a:spcBef>
            </a:pPr>
            <a:r>
              <a:rPr lang="cs-CZ" sz="2400" dirty="0" smtClean="0">
                <a:latin typeface="+mn-lt"/>
              </a:rPr>
              <a:t>Vyšší extroverze, nižší svědomitost</a:t>
            </a:r>
          </a:p>
          <a:p>
            <a:pPr>
              <a:spcBef>
                <a:spcPts val="0"/>
              </a:spcBef>
            </a:pP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Zhoršení reakčních časů </a:t>
            </a:r>
            <a:r>
              <a:rPr lang="cs-CZ" sz="2400" dirty="0" smtClean="0">
                <a:latin typeface="+mn-lt"/>
              </a:rPr>
              <a:t>(3x zvýšené                                                 riziko dopravní nehody, pracovní úrazy)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457200" y="309600"/>
            <a:ext cx="8229600" cy="864000"/>
          </a:xfrm>
          <a:prstGeom prst="rect">
            <a:avLst/>
          </a:prstGeom>
          <a:solidFill>
            <a:srgbClr val="F1C60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4000" b="1" dirty="0" smtClean="0">
                <a:solidFill>
                  <a:schemeClr val="bg1"/>
                </a:solidFill>
                <a:ea typeface="+mj-ea"/>
                <a:cs typeface="+mj-cs"/>
              </a:rPr>
              <a:t>C. Toxoplasmosa </a:t>
            </a:r>
            <a:r>
              <a:rPr lang="cs-CZ" sz="4000" b="1" dirty="0" err="1" smtClean="0">
                <a:solidFill>
                  <a:schemeClr val="bg1"/>
                </a:solidFill>
                <a:ea typeface="+mj-ea"/>
                <a:cs typeface="+mj-cs"/>
              </a:rPr>
              <a:t>gondii</a:t>
            </a:r>
            <a:endParaRPr kumimoji="0" lang="cs-CZ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10" name="Obdélník 3"/>
          <p:cNvSpPr>
            <a:spLocks noChangeArrowheads="1"/>
          </p:cNvSpPr>
          <p:nvPr/>
        </p:nvSpPr>
        <p:spPr bwMode="auto">
          <a:xfrm>
            <a:off x="0" y="6453336"/>
            <a:ext cx="15476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1000" dirty="0">
                <a:solidFill>
                  <a:srgbClr val="000099"/>
                </a:solidFill>
                <a:latin typeface="Calibri" pitchFamily="34" charset="0"/>
              </a:rPr>
              <a:t>© ECC s.r.o.</a:t>
            </a:r>
          </a:p>
          <a:p>
            <a:pPr algn="ctr"/>
            <a:r>
              <a:rPr lang="cs-CZ" sz="1000" dirty="0">
                <a:solidFill>
                  <a:srgbClr val="000099"/>
                </a:solidFill>
                <a:latin typeface="Calibri" pitchFamily="34" charset="0"/>
              </a:rPr>
              <a:t>Všechna práva vyhrazena</a:t>
            </a:r>
          </a:p>
        </p:txBody>
      </p:sp>
      <p:pic>
        <p:nvPicPr>
          <p:cNvPr id="7" name="Obrázek 6" descr="cic-meth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0432" y="6361605"/>
            <a:ext cx="683568" cy="496395"/>
          </a:xfrm>
          <a:prstGeom prst="rect">
            <a:avLst/>
          </a:prstGeom>
          <a:ln>
            <a:noFill/>
          </a:ln>
        </p:spPr>
      </p:pic>
      <p:pic>
        <p:nvPicPr>
          <p:cNvPr id="7170" name="Picture 2" descr="Vážná dopravní nehoda na výjezdu z Polepské ul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689140"/>
            <a:ext cx="2736304" cy="2052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4000"/>
          </a:xfrm>
          <a:solidFill>
            <a:srgbClr val="F1C60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z="4000" b="1" dirty="0" smtClean="0">
                <a:solidFill>
                  <a:schemeClr val="bg1"/>
                </a:solidFill>
                <a:latin typeface="Arial" charset="0"/>
              </a:rPr>
              <a:t>Nervový systém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323528" y="1340768"/>
            <a:ext cx="8280920" cy="45259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cs-CZ" sz="2400" dirty="0" smtClean="0">
                <a:latin typeface="+mn-lt"/>
              </a:rPr>
              <a:t>velmi důležitá, </a:t>
            </a: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klíčová oblast detoxikace</a:t>
            </a:r>
            <a:r>
              <a:rPr lang="cs-CZ" sz="2400" dirty="0" smtClean="0">
                <a:latin typeface="+mn-lt"/>
              </a:rPr>
              <a:t>, složitá na pochopení, různé představy a chybné postupy</a:t>
            </a:r>
          </a:p>
          <a:p>
            <a:pPr>
              <a:spcBef>
                <a:spcPts val="600"/>
              </a:spcBef>
            </a:pP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to co z nás dělá člověka </a:t>
            </a:r>
            <a:r>
              <a:rPr lang="cs-CZ" sz="2400" dirty="0" smtClean="0">
                <a:latin typeface="+mn-lt"/>
              </a:rPr>
              <a:t>- jsme více než živá bytost - můžeme vědomě tvořit, svobodně se rozhodovat</a:t>
            </a:r>
          </a:p>
          <a:p>
            <a:pPr>
              <a:spcBef>
                <a:spcPts val="600"/>
              </a:spcBef>
            </a:pPr>
            <a:r>
              <a:rPr lang="cs-CZ" sz="2400" dirty="0" smtClean="0">
                <a:latin typeface="+mn-lt"/>
              </a:rPr>
              <a:t>řízení a rozhodování celého organismu</a:t>
            </a:r>
          </a:p>
          <a:p>
            <a:pPr>
              <a:spcBef>
                <a:spcPts val="600"/>
              </a:spcBef>
            </a:pPr>
            <a:r>
              <a:rPr lang="cs-CZ" sz="2400" dirty="0" smtClean="0">
                <a:latin typeface="+mn-lt"/>
              </a:rPr>
              <a:t>zajišťuje přežití - </a:t>
            </a: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nejvyšší regulační systém </a:t>
            </a:r>
            <a:r>
              <a:rPr lang="cs-CZ" sz="2400" dirty="0" smtClean="0">
                <a:latin typeface="+mn-lt"/>
              </a:rPr>
              <a:t>- vztah mezi vnitřním a vnějším prostředím</a:t>
            </a:r>
          </a:p>
          <a:p>
            <a:pPr>
              <a:spcBef>
                <a:spcPts val="600"/>
              </a:spcBef>
            </a:pPr>
            <a:r>
              <a:rPr lang="cs-CZ" sz="2400" dirty="0" smtClean="0">
                <a:latin typeface="+mn-lt"/>
              </a:rPr>
              <a:t>umožňuje </a:t>
            </a: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komunikaci</a:t>
            </a:r>
            <a:r>
              <a:rPr lang="cs-CZ" sz="2400" dirty="0" smtClean="0">
                <a:latin typeface="+mn-lt"/>
              </a:rPr>
              <a:t> s ostatními - řeč, písmo, grimasy</a:t>
            </a:r>
          </a:p>
          <a:p>
            <a:pPr>
              <a:spcBef>
                <a:spcPts val="600"/>
              </a:spcBef>
            </a:pPr>
            <a:r>
              <a:rPr lang="cs-CZ" sz="2400" dirty="0" smtClean="0">
                <a:latin typeface="+mn-lt"/>
              </a:rPr>
              <a:t>zpracovává a vytváří </a:t>
            </a: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emoce</a:t>
            </a:r>
            <a:r>
              <a:rPr lang="cs-CZ" sz="2400" dirty="0" smtClean="0">
                <a:latin typeface="+mn-lt"/>
              </a:rPr>
              <a:t> - součást rozhodování a přežití organismu</a:t>
            </a:r>
          </a:p>
          <a:p>
            <a:pPr>
              <a:spcBef>
                <a:spcPts val="600"/>
              </a:spcBef>
            </a:pP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umožňuje projevit duši </a:t>
            </a:r>
            <a:r>
              <a:rPr lang="cs-CZ" sz="2400" dirty="0" smtClean="0">
                <a:latin typeface="+mn-lt"/>
              </a:rPr>
              <a:t>- vytváří a čte hologramy - schopnost napojit se na kolektivní podvědomí </a:t>
            </a:r>
          </a:p>
          <a:p>
            <a:pPr>
              <a:spcBef>
                <a:spcPts val="0"/>
              </a:spcBef>
            </a:pPr>
            <a:endParaRPr lang="cs-CZ" sz="2600" dirty="0" smtClean="0">
              <a:latin typeface="+mn-lt"/>
            </a:endParaRPr>
          </a:p>
        </p:txBody>
      </p:sp>
      <p:sp>
        <p:nvSpPr>
          <p:cNvPr id="4100" name="Obdélník 3"/>
          <p:cNvSpPr>
            <a:spLocks noChangeArrowheads="1"/>
          </p:cNvSpPr>
          <p:nvPr/>
        </p:nvSpPr>
        <p:spPr bwMode="auto">
          <a:xfrm>
            <a:off x="0" y="6453336"/>
            <a:ext cx="15476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1000" dirty="0">
                <a:solidFill>
                  <a:srgbClr val="000099"/>
                </a:solidFill>
                <a:latin typeface="Calibri" pitchFamily="34" charset="0"/>
              </a:rPr>
              <a:t>© ECC s.r.o.</a:t>
            </a:r>
          </a:p>
          <a:p>
            <a:pPr algn="ctr"/>
            <a:r>
              <a:rPr lang="cs-CZ" sz="1000" dirty="0">
                <a:solidFill>
                  <a:srgbClr val="000099"/>
                </a:solidFill>
                <a:latin typeface="Calibri" pitchFamily="34" charset="0"/>
              </a:rPr>
              <a:t>Všechna práva vyhrazena</a:t>
            </a:r>
          </a:p>
        </p:txBody>
      </p:sp>
      <p:pic>
        <p:nvPicPr>
          <p:cNvPr id="6" name="Obrázek 5" descr="cic-meth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0432" y="6361605"/>
            <a:ext cx="683568" cy="49639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579296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Cysty ve svalové (příčně </a:t>
            </a:r>
            <a:r>
              <a:rPr lang="cs-CZ" sz="2400" b="1" dirty="0" err="1" smtClean="0">
                <a:solidFill>
                  <a:srgbClr val="FF0000"/>
                </a:solidFill>
                <a:latin typeface="+mn-lt"/>
              </a:rPr>
              <a:t>pr</a:t>
            </a: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., hladké, srdce) a nervové tkáni, oči</a:t>
            </a:r>
          </a:p>
          <a:p>
            <a:pPr>
              <a:spcBef>
                <a:spcPts val="0"/>
              </a:spcBef>
            </a:pPr>
            <a:r>
              <a:rPr lang="cs-CZ" sz="2400" dirty="0" smtClean="0">
                <a:latin typeface="+mn-lt"/>
              </a:rPr>
              <a:t>Vyšší sklon k sebevraždám, vztah k schizofrenii</a:t>
            </a:r>
          </a:p>
          <a:p>
            <a:pPr>
              <a:spcBef>
                <a:spcPts val="0"/>
              </a:spcBef>
            </a:pPr>
            <a:r>
              <a:rPr lang="cs-CZ" sz="2400" dirty="0" smtClean="0">
                <a:latin typeface="+mn-lt"/>
              </a:rPr>
              <a:t>Únavový syndrom, </a:t>
            </a:r>
            <a:r>
              <a:rPr lang="cs-CZ" sz="2400" dirty="0" err="1" smtClean="0">
                <a:latin typeface="+mn-lt"/>
              </a:rPr>
              <a:t>subfebrility</a:t>
            </a:r>
            <a:r>
              <a:rPr lang="cs-CZ" sz="2400" dirty="0" smtClean="0">
                <a:latin typeface="+mn-lt"/>
              </a:rPr>
              <a:t>, bolesti hlavy, migrény, </a:t>
            </a:r>
          </a:p>
          <a:p>
            <a:pPr>
              <a:spcBef>
                <a:spcPts val="0"/>
              </a:spcBef>
            </a:pPr>
            <a:r>
              <a:rPr lang="cs-CZ" sz="2400" dirty="0" smtClean="0">
                <a:latin typeface="+mn-lt"/>
              </a:rPr>
              <a:t>Opakované potraty</a:t>
            </a:r>
          </a:p>
          <a:p>
            <a:pPr>
              <a:spcBef>
                <a:spcPts val="0"/>
              </a:spcBef>
            </a:pPr>
            <a:r>
              <a:rPr lang="cs-CZ" sz="2400" dirty="0" smtClean="0">
                <a:latin typeface="+mn-lt"/>
              </a:rPr>
              <a:t>EPILEPSIE !!!, </a:t>
            </a:r>
            <a:r>
              <a:rPr lang="cs-CZ" sz="2400" dirty="0" err="1" smtClean="0">
                <a:latin typeface="+mn-lt"/>
              </a:rPr>
              <a:t>obcesivně</a:t>
            </a:r>
            <a:r>
              <a:rPr lang="cs-CZ" sz="2400" dirty="0" smtClean="0">
                <a:latin typeface="+mn-lt"/>
              </a:rPr>
              <a:t>- kompulsivní porucha, </a:t>
            </a:r>
          </a:p>
          <a:p>
            <a:pPr>
              <a:spcBef>
                <a:spcPts val="0"/>
              </a:spcBef>
            </a:pPr>
            <a:r>
              <a:rPr lang="cs-CZ" sz="2400" dirty="0" smtClean="0">
                <a:latin typeface="+mn-lt"/>
              </a:rPr>
              <a:t>Děti s </a:t>
            </a:r>
            <a:r>
              <a:rPr lang="cs-CZ" sz="2400" dirty="0" err="1" smtClean="0">
                <a:latin typeface="+mn-lt"/>
              </a:rPr>
              <a:t>down</a:t>
            </a:r>
            <a:r>
              <a:rPr lang="cs-CZ" sz="2400" dirty="0" smtClean="0">
                <a:latin typeface="+mn-lt"/>
              </a:rPr>
              <a:t>-syndromem (84% nakažených matek)</a:t>
            </a:r>
          </a:p>
          <a:p>
            <a:pPr>
              <a:spcBef>
                <a:spcPts val="0"/>
              </a:spcBef>
            </a:pPr>
            <a:r>
              <a:rPr lang="cs-CZ" sz="2400" dirty="0" smtClean="0">
                <a:latin typeface="+mn-lt"/>
              </a:rPr>
              <a:t>Vliv na imunitu - některé části zesílené, jiné oslabené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457200" y="309600"/>
            <a:ext cx="8229600" cy="864000"/>
          </a:xfrm>
          <a:prstGeom prst="rect">
            <a:avLst/>
          </a:prstGeom>
          <a:solidFill>
            <a:srgbClr val="F1C60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4000" b="1" dirty="0" smtClean="0">
                <a:solidFill>
                  <a:schemeClr val="bg1"/>
                </a:solidFill>
                <a:ea typeface="+mj-ea"/>
                <a:cs typeface="+mj-cs"/>
              </a:rPr>
              <a:t>C. Toxoplasmosa </a:t>
            </a:r>
            <a:r>
              <a:rPr lang="cs-CZ" sz="4000" b="1" dirty="0" err="1" smtClean="0">
                <a:solidFill>
                  <a:schemeClr val="bg1"/>
                </a:solidFill>
                <a:ea typeface="+mj-ea"/>
                <a:cs typeface="+mj-cs"/>
              </a:rPr>
              <a:t>gondii</a:t>
            </a:r>
            <a:endParaRPr kumimoji="0" lang="cs-CZ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10" name="Obdélník 3"/>
          <p:cNvSpPr>
            <a:spLocks noChangeArrowheads="1"/>
          </p:cNvSpPr>
          <p:nvPr/>
        </p:nvSpPr>
        <p:spPr bwMode="auto">
          <a:xfrm>
            <a:off x="0" y="6453336"/>
            <a:ext cx="15476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1000" dirty="0">
                <a:solidFill>
                  <a:srgbClr val="000099"/>
                </a:solidFill>
                <a:latin typeface="Calibri" pitchFamily="34" charset="0"/>
              </a:rPr>
              <a:t>© ECC s.r.o.</a:t>
            </a:r>
          </a:p>
          <a:p>
            <a:pPr algn="ctr"/>
            <a:r>
              <a:rPr lang="cs-CZ" sz="1000" dirty="0">
                <a:solidFill>
                  <a:srgbClr val="000099"/>
                </a:solidFill>
                <a:latin typeface="Calibri" pitchFamily="34" charset="0"/>
              </a:rPr>
              <a:t>Všechna práva vyhrazena</a:t>
            </a:r>
          </a:p>
        </p:txBody>
      </p:sp>
      <p:pic>
        <p:nvPicPr>
          <p:cNvPr id="6146" name="Picture 2" descr="http://cueflash.com/cardimages/questions/thumbnails/3/5/7053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077072"/>
            <a:ext cx="4046881" cy="2664296"/>
          </a:xfrm>
          <a:prstGeom prst="rect">
            <a:avLst/>
          </a:prstGeom>
          <a:noFill/>
        </p:spPr>
      </p:pic>
      <p:pic>
        <p:nvPicPr>
          <p:cNvPr id="6150" name="Picture 6" descr="http://cueflash.com/cardimages/questions/thumbnails/3/5/70539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221088"/>
            <a:ext cx="2736304" cy="2170362"/>
          </a:xfrm>
          <a:prstGeom prst="rect">
            <a:avLst/>
          </a:prstGeom>
          <a:noFill/>
        </p:spPr>
      </p:pic>
      <p:pic>
        <p:nvPicPr>
          <p:cNvPr id="11" name="Obrázek 10" descr="cic-metho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60432" y="6361605"/>
            <a:ext cx="683568" cy="49639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435280" cy="452596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400" b="1" dirty="0" err="1" smtClean="0">
                <a:latin typeface="+mn-lt"/>
              </a:rPr>
              <a:t>Fungi</a:t>
            </a:r>
            <a:r>
              <a:rPr lang="cs-CZ" sz="2400" b="1" dirty="0" smtClean="0">
                <a:latin typeface="+mn-lt"/>
              </a:rPr>
              <a:t> - </a:t>
            </a:r>
            <a:r>
              <a:rPr lang="cs-CZ" sz="2400" b="1" dirty="0" err="1" smtClean="0">
                <a:solidFill>
                  <a:srgbClr val="009644"/>
                </a:solidFill>
                <a:latin typeface="+mn-lt"/>
              </a:rPr>
              <a:t>Yeast</a:t>
            </a:r>
            <a:endParaRPr lang="cs-CZ" sz="2400" b="1" dirty="0" smtClean="0">
              <a:solidFill>
                <a:srgbClr val="009644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1000" dirty="0" smtClean="0">
              <a:latin typeface="+mn-lt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000" b="1" dirty="0" err="1" smtClean="0">
                <a:latin typeface="+mn-lt"/>
              </a:rPr>
              <a:t>Dematiaceous</a:t>
            </a:r>
            <a:r>
              <a:rPr lang="cs-CZ" sz="2000" b="1" dirty="0" smtClean="0">
                <a:latin typeface="+mn-lt"/>
              </a:rPr>
              <a:t> </a:t>
            </a:r>
            <a:r>
              <a:rPr lang="cs-CZ" sz="2000" b="1" dirty="0" err="1" smtClean="0">
                <a:latin typeface="+mn-lt"/>
              </a:rPr>
              <a:t>Hyphom</a:t>
            </a:r>
            <a:r>
              <a:rPr lang="cs-CZ" sz="2000" b="1" dirty="0" smtClean="0">
                <a:latin typeface="+mn-lt"/>
              </a:rPr>
              <a:t>.	</a:t>
            </a:r>
            <a:r>
              <a:rPr lang="cs-CZ" sz="2000" dirty="0" smtClean="0">
                <a:latin typeface="+mn-lt"/>
              </a:rPr>
              <a:t> -</a:t>
            </a:r>
            <a:r>
              <a:rPr lang="cs-CZ" sz="2000" dirty="0" err="1" smtClean="0">
                <a:latin typeface="+mn-lt"/>
              </a:rPr>
              <a:t>Sporothrix</a:t>
            </a:r>
            <a:endParaRPr lang="cs-CZ" sz="2000" dirty="0" smtClean="0">
              <a:latin typeface="+mn-lt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2000" dirty="0" smtClean="0">
              <a:latin typeface="+mn-lt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000" b="1" dirty="0" err="1" smtClean="0">
                <a:latin typeface="+mn-lt"/>
              </a:rPr>
              <a:t>Hyphomycetes</a:t>
            </a:r>
            <a:r>
              <a:rPr lang="cs-CZ" sz="2000" b="1" dirty="0" smtClean="0">
                <a:latin typeface="+mn-lt"/>
              </a:rPr>
              <a:t> (</a:t>
            </a:r>
            <a:r>
              <a:rPr lang="cs-CZ" sz="2000" b="1" dirty="0" err="1" smtClean="0">
                <a:latin typeface="+mn-lt"/>
              </a:rPr>
              <a:t>hyaline</a:t>
            </a:r>
            <a:r>
              <a:rPr lang="cs-CZ" sz="2000" b="1" dirty="0" smtClean="0">
                <a:latin typeface="+mn-lt"/>
              </a:rPr>
              <a:t>)</a:t>
            </a:r>
            <a:r>
              <a:rPr lang="cs-CZ" sz="2000" dirty="0" smtClean="0">
                <a:latin typeface="+mn-lt"/>
              </a:rPr>
              <a:t>	-</a:t>
            </a:r>
            <a:r>
              <a:rPr lang="cs-CZ" sz="2000" b="1" dirty="0" err="1" smtClean="0">
                <a:solidFill>
                  <a:srgbClr val="FF0000"/>
                </a:solidFill>
                <a:latin typeface="+mn-lt"/>
              </a:rPr>
              <a:t>Aspergillus</a:t>
            </a:r>
            <a:r>
              <a:rPr lang="cs-CZ" sz="2000" b="1" dirty="0" smtClean="0">
                <a:latin typeface="+mn-lt"/>
              </a:rPr>
              <a:t> 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2000" dirty="0" smtClean="0">
              <a:latin typeface="+mn-lt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000" b="1" dirty="0" err="1" smtClean="0">
                <a:latin typeface="+mn-lt"/>
              </a:rPr>
              <a:t>Zygomycetes</a:t>
            </a:r>
            <a:r>
              <a:rPr lang="cs-CZ" sz="2000" dirty="0" smtClean="0">
                <a:latin typeface="+mn-lt"/>
              </a:rPr>
              <a:t>		-</a:t>
            </a:r>
            <a:r>
              <a:rPr lang="cs-CZ" sz="2000" dirty="0" err="1" smtClean="0">
                <a:latin typeface="+mn-lt"/>
              </a:rPr>
              <a:t>Mucor</a:t>
            </a:r>
            <a:endParaRPr lang="cs-CZ" sz="2000" dirty="0" smtClean="0">
              <a:latin typeface="+mn-lt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2000" dirty="0" smtClean="0">
              <a:latin typeface="+mn-lt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 dirty="0" smtClean="0">
                <a:latin typeface="+mn-lt"/>
              </a:rPr>
              <a:t>Dimorphic Fungal Path</a:t>
            </a:r>
            <a:r>
              <a:rPr lang="cs-CZ" sz="2000" dirty="0" smtClean="0">
                <a:latin typeface="+mn-lt"/>
              </a:rPr>
              <a:t>.	- </a:t>
            </a:r>
            <a:r>
              <a:rPr lang="cs-CZ" sz="2000" dirty="0" err="1" smtClean="0">
                <a:latin typeface="+mn-lt"/>
              </a:rPr>
              <a:t>Histoplasma</a:t>
            </a:r>
            <a:endParaRPr lang="cs-CZ" sz="2000" dirty="0" smtClean="0">
              <a:latin typeface="+mn-lt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000" dirty="0" smtClean="0">
                <a:latin typeface="+mn-lt"/>
              </a:rPr>
              <a:t>				- </a:t>
            </a:r>
            <a:r>
              <a:rPr lang="cs-CZ" sz="2000" dirty="0" err="1" smtClean="0">
                <a:latin typeface="+mn-lt"/>
              </a:rPr>
              <a:t>Blastomyces</a:t>
            </a:r>
            <a:endParaRPr lang="cs-CZ" sz="2000" dirty="0" smtClean="0">
              <a:latin typeface="+mn-lt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2000" dirty="0" smtClean="0">
              <a:latin typeface="+mn-lt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000" b="1" dirty="0" err="1" smtClean="0">
                <a:latin typeface="+mn-lt"/>
              </a:rPr>
              <a:t>Yeasts</a:t>
            </a:r>
            <a:r>
              <a:rPr lang="cs-CZ" sz="2000" dirty="0" smtClean="0">
                <a:latin typeface="+mn-lt"/>
              </a:rPr>
              <a:t>			</a:t>
            </a:r>
            <a:r>
              <a:rPr lang="cs-CZ" sz="2000" b="1" dirty="0" smtClean="0">
                <a:latin typeface="+mn-lt"/>
              </a:rPr>
              <a:t>-</a:t>
            </a:r>
            <a:r>
              <a:rPr lang="cs-CZ" sz="2000" b="1" dirty="0" err="1" smtClean="0">
                <a:solidFill>
                  <a:srgbClr val="FF0000"/>
                </a:solidFill>
                <a:latin typeface="+mn-lt"/>
              </a:rPr>
              <a:t>Cryptococcus</a:t>
            </a:r>
            <a:r>
              <a:rPr lang="cs-CZ" sz="2000" b="1" dirty="0" smtClean="0">
                <a:latin typeface="+mn-lt"/>
              </a:rPr>
              <a:t> </a:t>
            </a:r>
            <a:r>
              <a:rPr lang="cs-CZ" sz="2000" dirty="0" smtClean="0">
                <a:latin typeface="+mn-lt"/>
              </a:rPr>
              <a:t>- přechod z plic - ohraničená ložiska, 			meningitida - bolesti hlavy, zvracení, postižení 			hlavových nervů, oční poruchy</a:t>
            </a:r>
            <a:endParaRPr lang="cs-CZ" sz="2000" b="1" dirty="0" smtClean="0">
              <a:latin typeface="+mn-lt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000" b="1" dirty="0" smtClean="0">
                <a:latin typeface="+mn-lt"/>
              </a:rPr>
              <a:t>				-</a:t>
            </a:r>
            <a:r>
              <a:rPr lang="cs-CZ" sz="2000" b="1" dirty="0" err="1" smtClean="0">
                <a:solidFill>
                  <a:srgbClr val="FF0000"/>
                </a:solidFill>
                <a:latin typeface="+mn-lt"/>
              </a:rPr>
              <a:t>Candida</a:t>
            </a:r>
            <a:r>
              <a:rPr lang="cs-CZ" sz="2000" dirty="0" smtClean="0">
                <a:latin typeface="+mn-lt"/>
              </a:rPr>
              <a:t> (C. </a:t>
            </a:r>
            <a:r>
              <a:rPr lang="cs-CZ" sz="2000" dirty="0" err="1" smtClean="0">
                <a:latin typeface="+mn-lt"/>
              </a:rPr>
              <a:t>albicans</a:t>
            </a:r>
            <a:r>
              <a:rPr lang="cs-CZ" sz="2000" dirty="0" smtClean="0">
                <a:latin typeface="+mn-lt"/>
              </a:rPr>
              <a:t>, </a:t>
            </a:r>
            <a:r>
              <a:rPr lang="cs-CZ" sz="2000" dirty="0" err="1" smtClean="0">
                <a:latin typeface="+mn-lt"/>
              </a:rPr>
              <a:t>crusei</a:t>
            </a:r>
            <a:r>
              <a:rPr lang="cs-CZ" sz="2000" dirty="0" smtClean="0">
                <a:latin typeface="+mn-lt"/>
              </a:rPr>
              <a:t>,</a:t>
            </a:r>
            <a:r>
              <a:rPr lang="cs-CZ" sz="2000" dirty="0" err="1" smtClean="0">
                <a:latin typeface="+mn-lt"/>
              </a:rPr>
              <a:t>tropicalis</a:t>
            </a:r>
            <a:r>
              <a:rPr lang="cs-CZ" sz="2000" dirty="0" smtClean="0">
                <a:latin typeface="+mn-lt"/>
              </a:rPr>
              <a:t>, </a:t>
            </a:r>
            <a:r>
              <a:rPr lang="cs-CZ" sz="2000" dirty="0" err="1" smtClean="0">
                <a:latin typeface="+mn-lt"/>
              </a:rPr>
              <a:t>glabrata</a:t>
            </a:r>
            <a:r>
              <a:rPr lang="cs-CZ" sz="2000" dirty="0" smtClean="0">
                <a:latin typeface="+mn-lt"/>
              </a:rPr>
              <a:t>….) - 			postihuje hlavně meningy – často přestup z dutin</a:t>
            </a:r>
            <a:endParaRPr lang="en-GB" sz="2000" dirty="0" err="1" smtClean="0">
              <a:latin typeface="+mn-lt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457200" y="309600"/>
            <a:ext cx="8229600" cy="864000"/>
          </a:xfrm>
          <a:prstGeom prst="rect">
            <a:avLst/>
          </a:prstGeom>
          <a:solidFill>
            <a:srgbClr val="F1C60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4000" b="1" dirty="0" smtClean="0">
                <a:solidFill>
                  <a:schemeClr val="bg1"/>
                </a:solidFill>
                <a:ea typeface="+mj-ea"/>
                <a:cs typeface="+mj-cs"/>
              </a:rPr>
              <a:t>D. Plísně (</a:t>
            </a:r>
            <a:r>
              <a:rPr lang="cs-CZ" sz="4000" b="1" dirty="0" err="1" smtClean="0">
                <a:solidFill>
                  <a:schemeClr val="bg1"/>
                </a:solidFill>
                <a:ea typeface="+mj-ea"/>
                <a:cs typeface="+mj-cs"/>
              </a:rPr>
              <a:t>Fungi</a:t>
            </a:r>
            <a:r>
              <a:rPr lang="cs-CZ" sz="4000" b="1" dirty="0" smtClean="0">
                <a:solidFill>
                  <a:schemeClr val="bg1"/>
                </a:solidFill>
                <a:ea typeface="+mj-ea"/>
                <a:cs typeface="+mj-cs"/>
              </a:rPr>
              <a:t>) v NS</a:t>
            </a:r>
            <a:endParaRPr kumimoji="0" lang="cs-CZ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10" name="Obdélník 3"/>
          <p:cNvSpPr>
            <a:spLocks noChangeArrowheads="1"/>
          </p:cNvSpPr>
          <p:nvPr/>
        </p:nvSpPr>
        <p:spPr bwMode="auto">
          <a:xfrm>
            <a:off x="0" y="6453336"/>
            <a:ext cx="15476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1000" dirty="0">
                <a:solidFill>
                  <a:srgbClr val="000099"/>
                </a:solidFill>
                <a:latin typeface="Calibri" pitchFamily="34" charset="0"/>
              </a:rPr>
              <a:t>© ECC s.r.o.</a:t>
            </a:r>
          </a:p>
          <a:p>
            <a:pPr algn="ctr"/>
            <a:r>
              <a:rPr lang="cs-CZ" sz="1000" dirty="0">
                <a:solidFill>
                  <a:srgbClr val="000099"/>
                </a:solidFill>
                <a:latin typeface="Calibri" pitchFamily="34" charset="0"/>
              </a:rPr>
              <a:t>Všechna práva vyhrazena</a:t>
            </a:r>
          </a:p>
        </p:txBody>
      </p:sp>
      <p:pic>
        <p:nvPicPr>
          <p:cNvPr id="7" name="Obrázek 6" descr="cic-meth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0432" y="6361605"/>
            <a:ext cx="683568" cy="49639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525963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cs-CZ" sz="2400" b="1" dirty="0" smtClean="0">
                <a:latin typeface="+mn-lt"/>
              </a:rPr>
              <a:t>Kde je problém (tkáně):</a:t>
            </a:r>
          </a:p>
          <a:p>
            <a:pPr>
              <a:spcBef>
                <a:spcPts val="0"/>
              </a:spcBef>
            </a:pPr>
            <a:r>
              <a:rPr lang="cs-CZ" sz="2400" dirty="0" smtClean="0">
                <a:latin typeface="+mn-lt"/>
              </a:rPr>
              <a:t>Nervové a gliové buňky, meningy, vazivo - </a:t>
            </a: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okruh jater</a:t>
            </a:r>
          </a:p>
          <a:p>
            <a:pPr>
              <a:spcBef>
                <a:spcPts val="0"/>
              </a:spcBef>
            </a:pPr>
            <a:r>
              <a:rPr lang="cs-CZ" sz="2400" dirty="0" smtClean="0">
                <a:latin typeface="+mn-lt"/>
              </a:rPr>
              <a:t>Kostěná schránka - </a:t>
            </a: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okruh ledvin</a:t>
            </a:r>
          </a:p>
          <a:p>
            <a:pPr>
              <a:spcBef>
                <a:spcPts val="0"/>
              </a:spcBef>
            </a:pPr>
            <a:r>
              <a:rPr lang="cs-CZ" sz="2400" dirty="0" smtClean="0">
                <a:latin typeface="+mn-lt"/>
              </a:rPr>
              <a:t>Cévy - IL není obsahem přednášky – </a:t>
            </a: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okruh srdce</a:t>
            </a:r>
          </a:p>
          <a:p>
            <a:pPr>
              <a:spcBef>
                <a:spcPts val="0"/>
              </a:spcBef>
              <a:buNone/>
            </a:pPr>
            <a:endParaRPr lang="cs-CZ" sz="2400" b="1" dirty="0" smtClean="0">
              <a:latin typeface="+mn-lt"/>
            </a:endParaRPr>
          </a:p>
          <a:p>
            <a:pPr>
              <a:spcBef>
                <a:spcPts val="0"/>
              </a:spcBef>
              <a:buNone/>
            </a:pPr>
            <a:r>
              <a:rPr lang="cs-CZ" sz="2400" b="1" dirty="0" smtClean="0">
                <a:latin typeface="+mn-lt"/>
              </a:rPr>
              <a:t>Jaké mikroorganismy: </a:t>
            </a:r>
            <a:r>
              <a:rPr lang="cs-CZ" sz="2400" dirty="0" smtClean="0">
                <a:latin typeface="+mn-lt"/>
              </a:rPr>
              <a:t>jednotlivé druhy imunit</a:t>
            </a:r>
          </a:p>
          <a:p>
            <a:pPr>
              <a:spcBef>
                <a:spcPts val="0"/>
              </a:spcBef>
            </a:pPr>
            <a:r>
              <a:rPr lang="cs-CZ" sz="2400" dirty="0" smtClean="0">
                <a:latin typeface="+mn-lt"/>
              </a:rPr>
              <a:t>Protivirová imunita - </a:t>
            </a: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okruh</a:t>
            </a:r>
            <a:r>
              <a:rPr lang="cs-CZ" sz="2400" dirty="0" smtClean="0">
                <a:latin typeface="+mn-lt"/>
              </a:rPr>
              <a:t> </a:t>
            </a: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sleziny</a:t>
            </a:r>
          </a:p>
          <a:p>
            <a:pPr>
              <a:spcBef>
                <a:spcPts val="0"/>
              </a:spcBef>
            </a:pPr>
            <a:r>
              <a:rPr lang="cs-CZ" sz="2400" dirty="0" err="1" smtClean="0">
                <a:latin typeface="+mn-lt"/>
              </a:rPr>
              <a:t>Protibakteriální</a:t>
            </a:r>
            <a:r>
              <a:rPr lang="cs-CZ" sz="2400" dirty="0" smtClean="0">
                <a:latin typeface="+mn-lt"/>
              </a:rPr>
              <a:t> - </a:t>
            </a: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okruh plic</a:t>
            </a:r>
          </a:p>
          <a:p>
            <a:pPr>
              <a:spcBef>
                <a:spcPts val="0"/>
              </a:spcBef>
            </a:pPr>
            <a:r>
              <a:rPr lang="cs-CZ" sz="2400" dirty="0" err="1" smtClean="0">
                <a:latin typeface="+mn-lt"/>
              </a:rPr>
              <a:t>Protiplísňová</a:t>
            </a:r>
            <a:r>
              <a:rPr lang="cs-CZ" sz="2400" dirty="0" smtClean="0">
                <a:latin typeface="+mn-lt"/>
              </a:rPr>
              <a:t> - </a:t>
            </a: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okruh ledvin</a:t>
            </a:r>
          </a:p>
          <a:p>
            <a:pPr>
              <a:spcBef>
                <a:spcPts val="0"/>
              </a:spcBef>
            </a:pPr>
            <a:r>
              <a:rPr lang="cs-CZ" sz="2400" dirty="0" err="1" smtClean="0">
                <a:latin typeface="+mn-lt"/>
              </a:rPr>
              <a:t>Protiparazitální</a:t>
            </a:r>
            <a:r>
              <a:rPr lang="cs-CZ" sz="2400" dirty="0" smtClean="0">
                <a:latin typeface="+mn-lt"/>
              </a:rPr>
              <a:t> - </a:t>
            </a: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okruh srdce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457200" y="309600"/>
            <a:ext cx="8229600" cy="864000"/>
          </a:xfrm>
          <a:prstGeom prst="rect">
            <a:avLst/>
          </a:prstGeom>
          <a:solidFill>
            <a:srgbClr val="F1C60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cs-CZ" sz="4000" b="1" dirty="0" smtClean="0">
                <a:solidFill>
                  <a:schemeClr val="bg1"/>
                </a:solidFill>
              </a:rPr>
              <a:t>Detoxikace IL v NS</a:t>
            </a:r>
          </a:p>
        </p:txBody>
      </p:sp>
      <p:sp>
        <p:nvSpPr>
          <p:cNvPr id="10" name="Obdélník 3"/>
          <p:cNvSpPr>
            <a:spLocks noChangeArrowheads="1"/>
          </p:cNvSpPr>
          <p:nvPr/>
        </p:nvSpPr>
        <p:spPr bwMode="auto">
          <a:xfrm>
            <a:off x="0" y="6453336"/>
            <a:ext cx="15476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1000" dirty="0">
                <a:solidFill>
                  <a:srgbClr val="000099"/>
                </a:solidFill>
                <a:latin typeface="Calibri" pitchFamily="34" charset="0"/>
              </a:rPr>
              <a:t>© ECC s.r.o.</a:t>
            </a:r>
          </a:p>
          <a:p>
            <a:pPr algn="ctr"/>
            <a:r>
              <a:rPr lang="cs-CZ" sz="1000" dirty="0">
                <a:solidFill>
                  <a:srgbClr val="000099"/>
                </a:solidFill>
                <a:latin typeface="Calibri" pitchFamily="34" charset="0"/>
              </a:rPr>
              <a:t>Všechna práva vyhrazena</a:t>
            </a:r>
          </a:p>
        </p:txBody>
      </p:sp>
      <p:pic>
        <p:nvPicPr>
          <p:cNvPr id="7" name="Obrázek 6" descr="cic-meth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0432" y="6361605"/>
            <a:ext cx="683568" cy="496395"/>
          </a:xfrm>
          <a:prstGeom prst="rect">
            <a:avLst/>
          </a:prstGeom>
          <a:ln>
            <a:noFill/>
          </a:ln>
        </p:spPr>
      </p:pic>
      <p:pic>
        <p:nvPicPr>
          <p:cNvPr id="8" name="Obrázek 7" descr="liverhel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2204864"/>
            <a:ext cx="1839529" cy="2452705"/>
          </a:xfrm>
          <a:prstGeom prst="rect">
            <a:avLst/>
          </a:prstGeom>
          <a:ln>
            <a:noFill/>
          </a:ln>
        </p:spPr>
      </p:pic>
      <p:pic>
        <p:nvPicPr>
          <p:cNvPr id="50178" name="Picture 2" descr="http://www.eccklub.cz/getproductimage.php?id=9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077072"/>
            <a:ext cx="2531740" cy="2531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8784976" cy="5112568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cs-CZ" sz="2000" b="1" dirty="0" smtClean="0">
                <a:latin typeface="+mn-lt"/>
              </a:rPr>
              <a:t>Kde jsou ložiska:</a:t>
            </a:r>
          </a:p>
          <a:p>
            <a:pPr>
              <a:spcBef>
                <a:spcPts val="0"/>
              </a:spcBef>
            </a:pPr>
            <a:r>
              <a:rPr lang="cs-CZ" sz="1800" dirty="0" smtClean="0">
                <a:latin typeface="+mn-lt"/>
              </a:rPr>
              <a:t>Kosti -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CraniDren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VerteDren</a:t>
            </a:r>
            <a:endParaRPr lang="cs-CZ" sz="1800" b="1" dirty="0" smtClean="0">
              <a:solidFill>
                <a:srgbClr val="FF0000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r>
              <a:rPr lang="cs-CZ" sz="1800" dirty="0" smtClean="0">
                <a:latin typeface="+mn-lt"/>
              </a:rPr>
              <a:t>Meningy -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Cranium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MindHelp</a:t>
            </a:r>
            <a:endParaRPr lang="cs-CZ" sz="1800" b="1" dirty="0" smtClean="0">
              <a:solidFill>
                <a:srgbClr val="FF0000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r>
              <a:rPr lang="cs-CZ" sz="1800" dirty="0" err="1" smtClean="0">
                <a:latin typeface="+mn-lt"/>
              </a:rPr>
              <a:t>Neuroglie</a:t>
            </a:r>
            <a:r>
              <a:rPr lang="cs-CZ" sz="1800" dirty="0" smtClean="0">
                <a:latin typeface="+mn-lt"/>
              </a:rPr>
              <a:t> -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Mezeg</a:t>
            </a:r>
            <a:endParaRPr lang="cs-CZ" sz="1800" b="1" dirty="0" smtClean="0">
              <a:solidFill>
                <a:srgbClr val="FF0000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r>
              <a:rPr lang="cs-CZ" sz="1800" dirty="0" smtClean="0">
                <a:latin typeface="+mn-lt"/>
              </a:rPr>
              <a:t>Limbické a emoční str.- amygdala, </a:t>
            </a:r>
            <a:r>
              <a:rPr lang="cs-CZ" sz="1800" dirty="0" err="1" smtClean="0">
                <a:latin typeface="+mn-lt"/>
              </a:rPr>
              <a:t>hypotal</a:t>
            </a:r>
            <a:r>
              <a:rPr lang="cs-CZ" sz="1800" dirty="0" smtClean="0">
                <a:latin typeface="+mn-lt"/>
              </a:rPr>
              <a:t>., hypofýza, </a:t>
            </a:r>
            <a:r>
              <a:rPr lang="cs-CZ" sz="1800" dirty="0" err="1" smtClean="0">
                <a:latin typeface="+mn-lt"/>
              </a:rPr>
              <a:t>hipoc</a:t>
            </a:r>
            <a:r>
              <a:rPr lang="cs-CZ" sz="1800" dirty="0" smtClean="0">
                <a:latin typeface="+mn-lt"/>
              </a:rPr>
              <a:t>. -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EmoDren</a:t>
            </a:r>
            <a:endParaRPr lang="cs-CZ" sz="1800" b="1" dirty="0" smtClean="0">
              <a:solidFill>
                <a:srgbClr val="FF0000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r>
              <a:rPr lang="cs-CZ" sz="1800" dirty="0" err="1" smtClean="0">
                <a:latin typeface="+mn-lt"/>
              </a:rPr>
              <a:t>Mesencephalon</a:t>
            </a:r>
            <a:r>
              <a:rPr lang="cs-CZ" sz="1800" dirty="0" smtClean="0">
                <a:latin typeface="+mn-lt"/>
              </a:rPr>
              <a:t> (střední mozek), </a:t>
            </a:r>
            <a:r>
              <a:rPr lang="cs-CZ" sz="1800" dirty="0" err="1" smtClean="0">
                <a:latin typeface="+mn-lt"/>
              </a:rPr>
              <a:t>Medulla</a:t>
            </a:r>
            <a:r>
              <a:rPr lang="cs-CZ" sz="1800" dirty="0" smtClean="0">
                <a:latin typeface="+mn-lt"/>
              </a:rPr>
              <a:t> </a:t>
            </a:r>
            <a:r>
              <a:rPr lang="cs-CZ" sz="1800" dirty="0" err="1" smtClean="0">
                <a:latin typeface="+mn-lt"/>
              </a:rPr>
              <a:t>oblongata</a:t>
            </a:r>
            <a:r>
              <a:rPr lang="cs-CZ" sz="1800" dirty="0" smtClean="0">
                <a:latin typeface="+mn-lt"/>
              </a:rPr>
              <a:t> (prodloužená mícha), Cerebella (mozeček) -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MindDren</a:t>
            </a:r>
            <a:endParaRPr lang="cs-CZ" sz="1800" b="1" dirty="0" smtClean="0">
              <a:solidFill>
                <a:srgbClr val="FF0000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r>
              <a:rPr lang="cs-CZ" sz="1800" dirty="0" err="1" smtClean="0">
                <a:latin typeface="+mn-lt"/>
              </a:rPr>
              <a:t>Telecenphalon</a:t>
            </a:r>
            <a:r>
              <a:rPr lang="cs-CZ" sz="1800" dirty="0" smtClean="0">
                <a:latin typeface="+mn-lt"/>
              </a:rPr>
              <a:t> (koncový mozek), </a:t>
            </a:r>
            <a:r>
              <a:rPr lang="cs-CZ" sz="1800" dirty="0" err="1" smtClean="0">
                <a:latin typeface="+mn-lt"/>
              </a:rPr>
              <a:t>diecenphalon</a:t>
            </a:r>
            <a:r>
              <a:rPr lang="cs-CZ" sz="1800" dirty="0" smtClean="0">
                <a:latin typeface="+mn-lt"/>
              </a:rPr>
              <a:t> (mezimozek), </a:t>
            </a:r>
            <a:r>
              <a:rPr lang="cs-CZ" sz="1800" dirty="0" err="1" smtClean="0">
                <a:latin typeface="+mn-lt"/>
              </a:rPr>
              <a:t>medulla</a:t>
            </a:r>
            <a:r>
              <a:rPr lang="cs-CZ" sz="1800" dirty="0" smtClean="0">
                <a:latin typeface="+mn-lt"/>
              </a:rPr>
              <a:t> </a:t>
            </a:r>
            <a:r>
              <a:rPr lang="cs-CZ" sz="1800" dirty="0" err="1" smtClean="0">
                <a:latin typeface="+mn-lt"/>
              </a:rPr>
              <a:t>spinalis</a:t>
            </a:r>
            <a:r>
              <a:rPr lang="cs-CZ" sz="1800" dirty="0" smtClean="0">
                <a:latin typeface="+mn-lt"/>
              </a:rPr>
              <a:t> (mícha), Varolův most -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Cranium</a:t>
            </a:r>
            <a:endParaRPr lang="cs-CZ" sz="1800" b="1" dirty="0" smtClean="0">
              <a:solidFill>
                <a:srgbClr val="FF0000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r>
              <a:rPr lang="cs-CZ" sz="1800" dirty="0" err="1" smtClean="0">
                <a:latin typeface="+mn-lt"/>
              </a:rPr>
              <a:t>Rhombencephalon</a:t>
            </a:r>
            <a:r>
              <a:rPr lang="cs-CZ" sz="1800" dirty="0" smtClean="0">
                <a:latin typeface="+mn-lt"/>
              </a:rPr>
              <a:t> (Mozkový kmen) - </a:t>
            </a:r>
            <a:r>
              <a:rPr lang="cs-CZ" sz="1800" dirty="0" err="1" smtClean="0">
                <a:latin typeface="+mn-lt"/>
              </a:rPr>
              <a:t>Medulla</a:t>
            </a:r>
            <a:r>
              <a:rPr lang="cs-CZ" sz="1800" dirty="0" smtClean="0">
                <a:latin typeface="+mn-lt"/>
              </a:rPr>
              <a:t> </a:t>
            </a:r>
            <a:r>
              <a:rPr lang="cs-CZ" sz="1800" dirty="0" err="1" smtClean="0">
                <a:latin typeface="+mn-lt"/>
              </a:rPr>
              <a:t>oblongata</a:t>
            </a:r>
            <a:r>
              <a:rPr lang="cs-CZ" sz="1800" dirty="0" smtClean="0">
                <a:latin typeface="+mn-lt"/>
              </a:rPr>
              <a:t> (prodloužená mícha), </a:t>
            </a:r>
            <a:r>
              <a:rPr lang="cs-CZ" sz="1800" dirty="0" err="1" smtClean="0">
                <a:latin typeface="+mn-lt"/>
              </a:rPr>
              <a:t>Pons</a:t>
            </a:r>
            <a:r>
              <a:rPr lang="cs-CZ" sz="1800" dirty="0" smtClean="0">
                <a:latin typeface="+mn-lt"/>
              </a:rPr>
              <a:t> (most), Cerebellum (mozeček)-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Cortex</a:t>
            </a:r>
            <a:endParaRPr lang="cs-CZ" sz="1800" b="1" dirty="0" smtClean="0">
              <a:solidFill>
                <a:srgbClr val="FF0000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r>
              <a:rPr lang="cs-CZ" sz="1800" dirty="0" smtClean="0">
                <a:latin typeface="+mn-lt"/>
              </a:rPr>
              <a:t>Hypotalamus, autonom.NS -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Hypotal</a:t>
            </a:r>
            <a:endParaRPr lang="cs-CZ" sz="1800" b="1" dirty="0" smtClean="0">
              <a:solidFill>
                <a:srgbClr val="FF0000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r>
              <a:rPr lang="cs-CZ" sz="1800" dirty="0" smtClean="0">
                <a:latin typeface="+mn-lt"/>
              </a:rPr>
              <a:t>Hypofýza -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EmoDren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Cranium</a:t>
            </a:r>
            <a:endParaRPr lang="cs-CZ" sz="1800" b="1" dirty="0" smtClean="0">
              <a:solidFill>
                <a:srgbClr val="FF0000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r>
              <a:rPr lang="cs-CZ" sz="1800" dirty="0" smtClean="0">
                <a:latin typeface="+mn-lt"/>
              </a:rPr>
              <a:t>Periferie - neurony, výběžky a obaly -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NeuroDren</a:t>
            </a:r>
            <a:endParaRPr lang="cs-CZ" sz="1800" b="1" dirty="0" smtClean="0">
              <a:solidFill>
                <a:srgbClr val="FF0000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r>
              <a:rPr lang="cs-CZ" sz="1800" dirty="0" smtClean="0">
                <a:latin typeface="+mn-lt"/>
              </a:rPr>
              <a:t>Vegetativní  pleteně, ganglia, </a:t>
            </a:r>
            <a:r>
              <a:rPr lang="cs-CZ" sz="1800" dirty="0" err="1" smtClean="0">
                <a:latin typeface="+mn-lt"/>
              </a:rPr>
              <a:t>sympatic</a:t>
            </a:r>
            <a:r>
              <a:rPr lang="cs-CZ" sz="1800" dirty="0" smtClean="0">
                <a:latin typeface="+mn-lt"/>
              </a:rPr>
              <a:t>.,</a:t>
            </a:r>
            <a:r>
              <a:rPr lang="cs-CZ" sz="1800" dirty="0" err="1" smtClean="0">
                <a:latin typeface="+mn-lt"/>
              </a:rPr>
              <a:t>parasym</a:t>
            </a:r>
            <a:r>
              <a:rPr lang="cs-CZ" sz="1800" dirty="0" smtClean="0">
                <a:latin typeface="+mn-lt"/>
              </a:rPr>
              <a:t>.-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Vegeton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1800" dirty="0" smtClean="0">
                <a:latin typeface="+mn-lt"/>
              </a:rPr>
              <a:t>(dřeň nadledvin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Supraren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)</a:t>
            </a:r>
          </a:p>
          <a:p>
            <a:pPr>
              <a:spcBef>
                <a:spcPts val="0"/>
              </a:spcBef>
            </a:pPr>
            <a:r>
              <a:rPr lang="cs-CZ" sz="1800" dirty="0" smtClean="0">
                <a:latin typeface="+mn-lt"/>
              </a:rPr>
              <a:t>Vegetativní soustava trávicího systému (intestinum)-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Enternal</a:t>
            </a:r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 </a:t>
            </a:r>
          </a:p>
          <a:p>
            <a:pPr lvl="0">
              <a:spcBef>
                <a:spcPts val="0"/>
              </a:spcBef>
            </a:pPr>
            <a:r>
              <a:rPr lang="cs-CZ" sz="1800" dirty="0" smtClean="0">
                <a:latin typeface="+mn-lt"/>
              </a:rPr>
              <a:t>Všechny mozkové struktury -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MindHelp</a:t>
            </a:r>
            <a:endParaRPr lang="cs-CZ" sz="1800" b="1" dirty="0" smtClean="0">
              <a:solidFill>
                <a:srgbClr val="FF0000"/>
              </a:solidFill>
              <a:latin typeface="+mn-lt"/>
            </a:endParaRPr>
          </a:p>
          <a:p>
            <a:pPr lvl="0">
              <a:spcBef>
                <a:spcPts val="0"/>
              </a:spcBef>
            </a:pPr>
            <a:r>
              <a:rPr lang="cs-CZ" sz="1800" dirty="0" smtClean="0">
                <a:latin typeface="+mn-lt"/>
              </a:rPr>
              <a:t>Dopaminové a serotoninové receptory - </a:t>
            </a:r>
            <a:r>
              <a:rPr lang="cs-CZ" sz="1800" b="1" dirty="0" err="1" smtClean="0">
                <a:solidFill>
                  <a:srgbClr val="FF0000"/>
                </a:solidFill>
                <a:latin typeface="+mn-lt"/>
              </a:rPr>
              <a:t>Depreson</a:t>
            </a:r>
            <a:endParaRPr lang="cs-CZ" sz="1800" b="1" dirty="0" smtClean="0">
              <a:solidFill>
                <a:srgbClr val="FF0000"/>
              </a:solidFill>
              <a:latin typeface="+mn-lt"/>
            </a:endParaRPr>
          </a:p>
          <a:p>
            <a:pPr lvl="0">
              <a:spcBef>
                <a:spcPts val="0"/>
              </a:spcBef>
              <a:buNone/>
            </a:pPr>
            <a:endParaRPr lang="cs-CZ" sz="2000" dirty="0" smtClean="0"/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457200" y="309600"/>
            <a:ext cx="8229600" cy="864000"/>
          </a:xfrm>
          <a:prstGeom prst="rect">
            <a:avLst/>
          </a:prstGeom>
          <a:solidFill>
            <a:srgbClr val="F1C60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cs-CZ" sz="4000" b="1" dirty="0" smtClean="0">
                <a:solidFill>
                  <a:schemeClr val="bg1"/>
                </a:solidFill>
              </a:rPr>
              <a:t>Detoxikace IL v NS</a:t>
            </a:r>
          </a:p>
        </p:txBody>
      </p:sp>
      <p:sp>
        <p:nvSpPr>
          <p:cNvPr id="10" name="Obdélník 3"/>
          <p:cNvSpPr>
            <a:spLocks noChangeArrowheads="1"/>
          </p:cNvSpPr>
          <p:nvPr/>
        </p:nvSpPr>
        <p:spPr bwMode="auto">
          <a:xfrm>
            <a:off x="0" y="6453336"/>
            <a:ext cx="15476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1000" dirty="0" smtClean="0">
                <a:solidFill>
                  <a:srgbClr val="000099"/>
                </a:solidFill>
                <a:latin typeface="Calibri" pitchFamily="34" charset="0"/>
              </a:rPr>
              <a:t>© ECC s.r.o.</a:t>
            </a:r>
          </a:p>
          <a:p>
            <a:pPr algn="ctr"/>
            <a:r>
              <a:rPr lang="cs-CZ" sz="1000" dirty="0" smtClean="0">
                <a:solidFill>
                  <a:srgbClr val="000099"/>
                </a:solidFill>
                <a:latin typeface="Calibri" pitchFamily="34" charset="0"/>
              </a:rPr>
              <a:t>Všechna </a:t>
            </a:r>
            <a:r>
              <a:rPr lang="cs-CZ" sz="1000" dirty="0">
                <a:solidFill>
                  <a:srgbClr val="000099"/>
                </a:solidFill>
                <a:latin typeface="Calibri" pitchFamily="34" charset="0"/>
              </a:rPr>
              <a:t>práva vyhrazena</a:t>
            </a:r>
          </a:p>
        </p:txBody>
      </p:sp>
      <p:pic>
        <p:nvPicPr>
          <p:cNvPr id="7" name="Obrázek 6" descr="cic-meth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0432" y="6361605"/>
            <a:ext cx="683568" cy="49639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4000"/>
          </a:xfrm>
          <a:solidFill>
            <a:srgbClr val="F1C60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z="4000" b="1" dirty="0" smtClean="0">
                <a:solidFill>
                  <a:schemeClr val="bg1"/>
                </a:solidFill>
                <a:latin typeface="Arial" charset="0"/>
              </a:rPr>
              <a:t>Vztahy s ostatními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323528" y="1340768"/>
            <a:ext cx="8280920" cy="4525963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cs-CZ" sz="2400" dirty="0" smtClean="0">
                <a:latin typeface="+mn-lt"/>
              </a:rPr>
              <a:t>Organismus - 3 komunikační a řídící systémy </a:t>
            </a: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cs-CZ" sz="2400" dirty="0" smtClean="0">
                <a:latin typeface="+mn-lt"/>
              </a:rPr>
              <a:t>	</a:t>
            </a:r>
            <a:r>
              <a:rPr lang="cs-CZ" sz="2400" b="1" dirty="0" smtClean="0">
                <a:latin typeface="+mn-lt"/>
              </a:rPr>
              <a:t>Nervový systém </a:t>
            </a:r>
            <a:r>
              <a:rPr lang="cs-CZ" sz="2400" dirty="0" smtClean="0">
                <a:latin typeface="+mn-lt"/>
              </a:rPr>
              <a:t>- elektrochemické signály</a:t>
            </a: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cs-CZ" sz="2400" dirty="0" smtClean="0">
                <a:latin typeface="+mn-lt"/>
              </a:rPr>
              <a:t>	</a:t>
            </a:r>
            <a:r>
              <a:rPr lang="cs-CZ" sz="2400" b="1" dirty="0" smtClean="0">
                <a:latin typeface="+mn-lt"/>
              </a:rPr>
              <a:t>Hormonální</a:t>
            </a:r>
            <a:r>
              <a:rPr lang="cs-CZ" sz="2400" dirty="0" smtClean="0">
                <a:latin typeface="+mn-lt"/>
              </a:rPr>
              <a:t> - chemické sloučeniny - hormony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 smtClean="0">
                <a:latin typeface="+mn-lt"/>
              </a:rPr>
              <a:t>	</a:t>
            </a:r>
            <a:r>
              <a:rPr lang="cs-CZ" sz="2400" b="1" dirty="0" smtClean="0">
                <a:latin typeface="+mn-lt"/>
              </a:rPr>
              <a:t>Imunitní </a:t>
            </a:r>
            <a:r>
              <a:rPr lang="cs-CZ" sz="2400" dirty="0" smtClean="0">
                <a:latin typeface="+mn-lt"/>
              </a:rPr>
              <a:t>- imunochemická úroveň</a:t>
            </a:r>
          </a:p>
          <a:p>
            <a:pPr>
              <a:spcBef>
                <a:spcPts val="600"/>
              </a:spcBef>
              <a:defRPr/>
            </a:pPr>
            <a:r>
              <a:rPr lang="cs-CZ" sz="2400" dirty="0" smtClean="0">
                <a:latin typeface="+mn-lt"/>
              </a:rPr>
              <a:t>Spolupráce - všechny se vzájemně ovlivňují a                                jsou spojeny do jednoho celku</a:t>
            </a:r>
          </a:p>
          <a:p>
            <a:pPr>
              <a:spcBef>
                <a:spcPts val="0"/>
              </a:spcBef>
            </a:pP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Nervový</a:t>
            </a:r>
            <a:r>
              <a:rPr lang="cs-CZ" sz="2400" dirty="0" smtClean="0">
                <a:latin typeface="+mn-lt"/>
              </a:rPr>
              <a:t> - stojí nad dalšími systémy -                       hormonálním, imunitním</a:t>
            </a:r>
          </a:p>
          <a:p>
            <a:pPr>
              <a:spcBef>
                <a:spcPts val="0"/>
              </a:spcBef>
            </a:pP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Řídí je </a:t>
            </a:r>
            <a:r>
              <a:rPr lang="cs-CZ" sz="2400" dirty="0" smtClean="0">
                <a:latin typeface="+mn-lt"/>
              </a:rPr>
              <a:t>- např. dává imunitě informace, KDE má                             zasáhnout, JAKÝM typem imunitní reakce, PROTI čemu </a:t>
            </a:r>
            <a:endParaRPr lang="cs-CZ" sz="2400" b="1" dirty="0" smtClean="0">
              <a:solidFill>
                <a:srgbClr val="FF0000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Naslouchá jim</a:t>
            </a:r>
          </a:p>
          <a:p>
            <a:pPr>
              <a:spcBef>
                <a:spcPts val="600"/>
              </a:spcBef>
            </a:pPr>
            <a:r>
              <a:rPr lang="cs-CZ" sz="2400" dirty="0" smtClean="0">
                <a:latin typeface="+mn-lt"/>
              </a:rPr>
              <a:t>U nemocného člověka - vždy poškozený přinejmenším na emoční úrovni</a:t>
            </a:r>
          </a:p>
          <a:p>
            <a:pPr>
              <a:spcBef>
                <a:spcPts val="0"/>
              </a:spcBef>
            </a:pPr>
            <a:endParaRPr lang="cs-CZ" sz="2600" dirty="0" smtClean="0">
              <a:latin typeface="+mn-lt"/>
            </a:endParaRPr>
          </a:p>
        </p:txBody>
      </p:sp>
      <p:sp>
        <p:nvSpPr>
          <p:cNvPr id="6" name="Obdélník 3"/>
          <p:cNvSpPr>
            <a:spLocks noChangeArrowheads="1"/>
          </p:cNvSpPr>
          <p:nvPr/>
        </p:nvSpPr>
        <p:spPr bwMode="auto">
          <a:xfrm>
            <a:off x="0" y="6453336"/>
            <a:ext cx="15476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1000" dirty="0">
                <a:solidFill>
                  <a:srgbClr val="000099"/>
                </a:solidFill>
                <a:latin typeface="Calibri" pitchFamily="34" charset="0"/>
              </a:rPr>
              <a:t>© ECC s.r.o.</a:t>
            </a:r>
          </a:p>
          <a:p>
            <a:pPr algn="ctr"/>
            <a:r>
              <a:rPr lang="cs-CZ" sz="1000" dirty="0">
                <a:solidFill>
                  <a:srgbClr val="000099"/>
                </a:solidFill>
                <a:latin typeface="Calibri" pitchFamily="34" charset="0"/>
              </a:rPr>
              <a:t>Všechna práva vyhrazena</a:t>
            </a:r>
          </a:p>
        </p:txBody>
      </p:sp>
      <p:pic>
        <p:nvPicPr>
          <p:cNvPr id="7" name="Obrázek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259970"/>
            <a:ext cx="1907704" cy="35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 descr="cic-meth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60432" y="6361605"/>
            <a:ext cx="683568" cy="49639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4000"/>
          </a:xfrm>
          <a:solidFill>
            <a:srgbClr val="F1C60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z="4000" b="1" dirty="0" smtClean="0">
                <a:solidFill>
                  <a:schemeClr val="bg1"/>
                </a:solidFill>
                <a:latin typeface="Arial" charset="0"/>
              </a:rPr>
              <a:t>Co ho tvoří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323528" y="1268760"/>
            <a:ext cx="8352928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Neurony</a:t>
            </a:r>
            <a:r>
              <a:rPr lang="cs-CZ" sz="2400" dirty="0" smtClean="0">
                <a:latin typeface="+mn-lt"/>
              </a:rPr>
              <a:t> - nervové buňky - mají tělo a výběžky (neurit, axon - odvádí signál) a dendrity (přivádí) </a:t>
            </a:r>
          </a:p>
          <a:p>
            <a:pPr>
              <a:spcBef>
                <a:spcPts val="0"/>
              </a:spcBef>
            </a:pPr>
            <a:r>
              <a:rPr lang="cs-CZ" sz="2400" b="1" dirty="0" err="1" smtClean="0">
                <a:solidFill>
                  <a:srgbClr val="FF0000"/>
                </a:solidFill>
                <a:latin typeface="+mn-lt"/>
              </a:rPr>
              <a:t>Neuroglie</a:t>
            </a:r>
            <a:r>
              <a:rPr lang="cs-CZ" sz="2400" dirty="0" smtClean="0">
                <a:latin typeface="+mn-lt"/>
              </a:rPr>
              <a:t> - podpůrné, pomocné </a:t>
            </a:r>
            <a:r>
              <a:rPr lang="cs-CZ" sz="2400" dirty="0" err="1" smtClean="0">
                <a:latin typeface="+mn-lt"/>
              </a:rPr>
              <a:t>b</a:t>
            </a:r>
            <a:r>
              <a:rPr lang="cs-CZ" sz="2400" dirty="0" smtClean="0">
                <a:latin typeface="+mn-lt"/>
              </a:rPr>
              <a:t>. , základní skelet NS - obalují výběžky (vedení vzruchů, izolace), </a:t>
            </a:r>
            <a:r>
              <a:rPr lang="cs-CZ" sz="2400" dirty="0" err="1" smtClean="0">
                <a:latin typeface="+mn-lt"/>
              </a:rPr>
              <a:t>metabol</a:t>
            </a:r>
            <a:r>
              <a:rPr lang="cs-CZ" sz="2400" dirty="0" smtClean="0">
                <a:latin typeface="+mn-lt"/>
              </a:rPr>
              <a:t>. a </a:t>
            </a:r>
            <a:r>
              <a:rPr lang="cs-CZ" sz="2400" dirty="0" err="1" smtClean="0">
                <a:latin typeface="+mn-lt"/>
              </a:rPr>
              <a:t>imun</a:t>
            </a:r>
            <a:r>
              <a:rPr lang="cs-CZ" sz="2400" dirty="0" smtClean="0">
                <a:latin typeface="+mn-lt"/>
              </a:rPr>
              <a:t>. </a:t>
            </a:r>
            <a:r>
              <a:rPr lang="cs-CZ" sz="2400" dirty="0" err="1" smtClean="0">
                <a:latin typeface="+mn-lt"/>
              </a:rPr>
              <a:t>fce</a:t>
            </a:r>
            <a:r>
              <a:rPr lang="cs-CZ" sz="2400" dirty="0" smtClean="0">
                <a:latin typeface="+mn-lt"/>
              </a:rPr>
              <a:t>- </a:t>
            </a:r>
            <a:r>
              <a:rPr lang="cs-CZ" sz="2400" b="1" dirty="0" err="1" smtClean="0">
                <a:solidFill>
                  <a:srgbClr val="FF0000"/>
                </a:solidFill>
                <a:latin typeface="+mn-lt"/>
              </a:rPr>
              <a:t>Mezeg</a:t>
            </a:r>
            <a:endParaRPr lang="cs-CZ" sz="2400" b="1" dirty="0" smtClean="0">
              <a:solidFill>
                <a:srgbClr val="FF0000"/>
              </a:solidFill>
              <a:latin typeface="+mn-lt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okruh jater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cs-CZ" sz="2400" dirty="0" smtClean="0"/>
          </a:p>
        </p:txBody>
      </p:sp>
      <p:pic>
        <p:nvPicPr>
          <p:cNvPr id="6" name="Picture 2" descr="http://www.zoologie-puchnerova.estranky.cz/img/picture/14/400px-neuron_-cesky--1_sv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429000"/>
            <a:ext cx="3810000" cy="2047876"/>
          </a:xfrm>
          <a:prstGeom prst="rect">
            <a:avLst/>
          </a:prstGeom>
          <a:noFill/>
        </p:spPr>
      </p:pic>
      <p:pic>
        <p:nvPicPr>
          <p:cNvPr id="49154" name="Picture 2" descr="http://www.celldiagram.net/wordpress/wp-content/uploads/Complex_Neuroglia_Cell_Diagram_And_Information_About_The_Cell_Itsel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84984"/>
            <a:ext cx="3779912" cy="3373539"/>
          </a:xfrm>
          <a:prstGeom prst="rect">
            <a:avLst/>
          </a:prstGeom>
          <a:noFill/>
        </p:spPr>
      </p:pic>
      <p:sp>
        <p:nvSpPr>
          <p:cNvPr id="9" name="Obdélník 3"/>
          <p:cNvSpPr>
            <a:spLocks noChangeArrowheads="1"/>
          </p:cNvSpPr>
          <p:nvPr/>
        </p:nvSpPr>
        <p:spPr bwMode="auto">
          <a:xfrm>
            <a:off x="0" y="6453336"/>
            <a:ext cx="15476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1000" dirty="0">
                <a:solidFill>
                  <a:srgbClr val="000099"/>
                </a:solidFill>
                <a:latin typeface="Calibri" pitchFamily="34" charset="0"/>
              </a:rPr>
              <a:t>© ECC s.r.o.</a:t>
            </a:r>
          </a:p>
          <a:p>
            <a:pPr algn="ctr"/>
            <a:r>
              <a:rPr lang="cs-CZ" sz="1000" dirty="0">
                <a:solidFill>
                  <a:srgbClr val="000099"/>
                </a:solidFill>
                <a:latin typeface="Calibri" pitchFamily="34" charset="0"/>
              </a:rPr>
              <a:t>Všechna práva vyhrazena</a:t>
            </a:r>
          </a:p>
        </p:txBody>
      </p:sp>
      <p:pic>
        <p:nvPicPr>
          <p:cNvPr id="8" name="Obrázek 7" descr="cic-metho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60432" y="6361605"/>
            <a:ext cx="683568" cy="49639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4000"/>
          </a:xfrm>
          <a:solidFill>
            <a:srgbClr val="F1C60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z="4000" b="1" dirty="0" smtClean="0">
                <a:solidFill>
                  <a:schemeClr val="bg1"/>
                </a:solidFill>
                <a:latin typeface="Arial" charset="0"/>
              </a:rPr>
              <a:t>Co ho tvoří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323528" y="1340768"/>
            <a:ext cx="8352928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sz="2400" dirty="0" smtClean="0">
                <a:latin typeface="+mn-lt"/>
              </a:rPr>
              <a:t>Neurony - tvoří shluky v mozku (jádra - </a:t>
            </a:r>
            <a:r>
              <a:rPr lang="cs-CZ" sz="2400" b="1" dirty="0" err="1" smtClean="0">
                <a:latin typeface="+mn-lt"/>
              </a:rPr>
              <a:t>nucleus</a:t>
            </a:r>
            <a:r>
              <a:rPr lang="cs-CZ" sz="2400" dirty="0" smtClean="0">
                <a:latin typeface="+mn-lt"/>
              </a:rPr>
              <a:t>), v míše (</a:t>
            </a:r>
            <a:r>
              <a:rPr lang="cs-CZ" sz="2400" b="1" dirty="0" smtClean="0">
                <a:latin typeface="+mn-lt"/>
              </a:rPr>
              <a:t>ganglia</a:t>
            </a:r>
            <a:r>
              <a:rPr lang="cs-CZ" sz="2400" dirty="0" smtClean="0">
                <a:latin typeface="+mn-lt"/>
              </a:rPr>
              <a:t>), podél páteře (</a:t>
            </a:r>
            <a:r>
              <a:rPr lang="cs-CZ" sz="2400" dirty="0" err="1" smtClean="0">
                <a:latin typeface="+mn-lt"/>
              </a:rPr>
              <a:t>truncus</a:t>
            </a:r>
            <a:r>
              <a:rPr lang="cs-CZ" sz="2400" dirty="0" smtClean="0">
                <a:latin typeface="+mn-lt"/>
              </a:rPr>
              <a:t>), u některých vnitřních orgánů </a:t>
            </a:r>
          </a:p>
          <a:p>
            <a:pPr>
              <a:spcBef>
                <a:spcPts val="0"/>
              </a:spcBef>
            </a:pPr>
            <a:r>
              <a:rPr lang="cs-CZ" sz="2400" b="1" dirty="0" smtClean="0">
                <a:latin typeface="+mn-lt"/>
              </a:rPr>
              <a:t>Nervové dráhy (plexy) </a:t>
            </a:r>
            <a:r>
              <a:rPr lang="cs-CZ" sz="2400" dirty="0" smtClean="0">
                <a:latin typeface="+mn-lt"/>
              </a:rPr>
              <a:t>- sdružené axony                                          obalené </a:t>
            </a:r>
            <a:r>
              <a:rPr lang="cs-CZ" sz="2400" dirty="0" err="1" smtClean="0">
                <a:latin typeface="+mn-lt"/>
              </a:rPr>
              <a:t>neurogliemi</a:t>
            </a:r>
            <a:r>
              <a:rPr lang="cs-CZ" sz="2400" dirty="0" smtClean="0">
                <a:latin typeface="+mn-lt"/>
              </a:rPr>
              <a:t> produkující myelin</a:t>
            </a:r>
          </a:p>
          <a:p>
            <a:pPr>
              <a:spcBef>
                <a:spcPts val="0"/>
              </a:spcBef>
            </a:pPr>
            <a:r>
              <a:rPr lang="cs-CZ" sz="2400" b="1" dirty="0" smtClean="0">
                <a:latin typeface="+mn-lt"/>
              </a:rPr>
              <a:t>Šedá hmota</a:t>
            </a:r>
            <a:r>
              <a:rPr lang="cs-CZ" sz="2400" dirty="0" smtClean="0">
                <a:latin typeface="+mn-lt"/>
              </a:rPr>
              <a:t> - nahromadění neuronů</a:t>
            </a:r>
          </a:p>
          <a:p>
            <a:pPr>
              <a:spcBef>
                <a:spcPts val="0"/>
              </a:spcBef>
            </a:pPr>
            <a:r>
              <a:rPr lang="cs-CZ" sz="2400" b="1" dirty="0" smtClean="0">
                <a:latin typeface="+mn-lt"/>
              </a:rPr>
              <a:t>Bílá hmota </a:t>
            </a:r>
            <a:r>
              <a:rPr lang="cs-CZ" sz="2400" dirty="0" smtClean="0">
                <a:latin typeface="+mn-lt"/>
              </a:rPr>
              <a:t>- obalené výběžky a glie</a:t>
            </a:r>
          </a:p>
          <a:p>
            <a:pPr>
              <a:spcBef>
                <a:spcPts val="0"/>
              </a:spcBef>
            </a:pPr>
            <a:r>
              <a:rPr lang="cs-CZ" sz="2400" b="1" dirty="0" smtClean="0">
                <a:latin typeface="+mn-lt"/>
              </a:rPr>
              <a:t>Pomocné struktury a obaly</a:t>
            </a:r>
          </a:p>
          <a:p>
            <a:pPr>
              <a:spcBef>
                <a:spcPts val="0"/>
              </a:spcBef>
              <a:buNone/>
            </a:pPr>
            <a:r>
              <a:rPr lang="cs-CZ" sz="2400" dirty="0" smtClean="0">
                <a:latin typeface="+mn-lt"/>
              </a:rPr>
              <a:t>	 - vazivo (mozkové pleny…) </a:t>
            </a: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- játra</a:t>
            </a:r>
          </a:p>
          <a:p>
            <a:pPr>
              <a:spcBef>
                <a:spcPts val="0"/>
              </a:spcBef>
              <a:buNone/>
            </a:pPr>
            <a:r>
              <a:rPr lang="cs-CZ" sz="2400" dirty="0" smtClean="0">
                <a:latin typeface="+mn-lt"/>
              </a:rPr>
              <a:t>	 - kosti (schránka) </a:t>
            </a: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- ledviny</a:t>
            </a:r>
          </a:p>
          <a:p>
            <a:pPr>
              <a:spcBef>
                <a:spcPts val="0"/>
              </a:spcBef>
            </a:pPr>
            <a:r>
              <a:rPr lang="cs-CZ" sz="2400" b="1" dirty="0" smtClean="0">
                <a:latin typeface="+mn-lt"/>
              </a:rPr>
              <a:t>Cévní systém mozku - </a:t>
            </a: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srdce,                                                                slezina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400" dirty="0" smtClean="0">
                <a:latin typeface="+mn-lt"/>
              </a:rPr>
              <a:t>(svalovina cév, srážlivost krve),                                              </a:t>
            </a: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plíce</a:t>
            </a:r>
            <a:r>
              <a:rPr lang="cs-CZ" sz="2400" dirty="0" smtClean="0">
                <a:latin typeface="+mn-lt"/>
              </a:rPr>
              <a:t> (pohyb krve)</a:t>
            </a:r>
          </a:p>
          <a:p>
            <a:pPr>
              <a:spcBef>
                <a:spcPts val="0"/>
              </a:spcBef>
            </a:pPr>
            <a:endParaRPr lang="cs-CZ" sz="2400" dirty="0" smtClean="0"/>
          </a:p>
        </p:txBody>
      </p:sp>
      <p:pic>
        <p:nvPicPr>
          <p:cNvPr id="4101" name="Obrázek 6" descr="cic-metho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8175" y="6215063"/>
            <a:ext cx="8858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2" descr="http://polanest.webd.pl/pliki/varia/books/AtRegAn/micro189.lib3.hawaii.edu_3a2127/das/book/body/0/1353/f4-u1.0-b1-4160-2239-2..50007-2..f003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7" y="2354147"/>
            <a:ext cx="3347864" cy="4503853"/>
          </a:xfrm>
          <a:prstGeom prst="rect">
            <a:avLst/>
          </a:prstGeom>
          <a:noFill/>
        </p:spPr>
      </p:pic>
      <p:sp>
        <p:nvSpPr>
          <p:cNvPr id="7" name="Obdélník 3"/>
          <p:cNvSpPr>
            <a:spLocks noChangeArrowheads="1"/>
          </p:cNvSpPr>
          <p:nvPr/>
        </p:nvSpPr>
        <p:spPr bwMode="auto">
          <a:xfrm>
            <a:off x="0" y="6453336"/>
            <a:ext cx="15476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1000" dirty="0">
                <a:solidFill>
                  <a:srgbClr val="000099"/>
                </a:solidFill>
                <a:latin typeface="Calibri" pitchFamily="34" charset="0"/>
              </a:rPr>
              <a:t>© ECC s.r.o.</a:t>
            </a:r>
          </a:p>
          <a:p>
            <a:pPr algn="ctr"/>
            <a:r>
              <a:rPr lang="cs-CZ" sz="1000" dirty="0">
                <a:solidFill>
                  <a:srgbClr val="000099"/>
                </a:solidFill>
                <a:latin typeface="Calibri" pitchFamily="34" charset="0"/>
              </a:rPr>
              <a:t>Všechna práva vyhrazena</a:t>
            </a:r>
          </a:p>
        </p:txBody>
      </p:sp>
      <p:pic>
        <p:nvPicPr>
          <p:cNvPr id="9" name="Obrázek 8" descr="cic-meth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0432" y="6361605"/>
            <a:ext cx="683568" cy="49639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4000"/>
          </a:xfrm>
          <a:solidFill>
            <a:srgbClr val="F1C60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z="4000" b="1" dirty="0" smtClean="0">
                <a:solidFill>
                  <a:schemeClr val="bg1"/>
                </a:solidFill>
                <a:latin typeface="Arial" charset="0"/>
              </a:rPr>
              <a:t>Mozek je chráněn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424936" cy="4525963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cs-CZ" sz="2400" b="1" dirty="0" smtClean="0">
                <a:latin typeface="+mn-lt"/>
              </a:rPr>
              <a:t>kostním obalem</a:t>
            </a:r>
            <a:r>
              <a:rPr lang="cs-CZ" sz="2400" dirty="0" smtClean="0">
                <a:latin typeface="+mn-lt"/>
              </a:rPr>
              <a:t>: lebka (</a:t>
            </a:r>
            <a:r>
              <a:rPr lang="cs-CZ" sz="2400" dirty="0" err="1" smtClean="0">
                <a:latin typeface="+mn-lt"/>
              </a:rPr>
              <a:t>Cranium</a:t>
            </a:r>
            <a:r>
              <a:rPr lang="cs-CZ" sz="2400" dirty="0" smtClean="0">
                <a:latin typeface="+mn-lt"/>
              </a:rPr>
              <a:t>), kosti lebeční (</a:t>
            </a:r>
            <a:r>
              <a:rPr lang="cs-CZ" sz="2400" dirty="0" err="1" smtClean="0">
                <a:latin typeface="+mn-lt"/>
              </a:rPr>
              <a:t>Ossa</a:t>
            </a:r>
            <a:r>
              <a:rPr lang="cs-CZ" sz="2400" dirty="0" smtClean="0">
                <a:latin typeface="+mn-lt"/>
              </a:rPr>
              <a:t> </a:t>
            </a:r>
            <a:r>
              <a:rPr lang="cs-CZ" sz="2400" dirty="0" err="1" smtClean="0">
                <a:latin typeface="+mn-lt"/>
              </a:rPr>
              <a:t>cranii</a:t>
            </a:r>
            <a:r>
              <a:rPr lang="cs-CZ" sz="2400" dirty="0" smtClean="0">
                <a:latin typeface="+mn-lt"/>
              </a:rPr>
              <a:t>), spojení mezi kostmi (Sutur. </a:t>
            </a:r>
            <a:r>
              <a:rPr lang="cs-CZ" sz="2400" dirty="0" err="1" smtClean="0">
                <a:latin typeface="+mn-lt"/>
              </a:rPr>
              <a:t>Et</a:t>
            </a:r>
            <a:r>
              <a:rPr lang="cs-CZ" sz="2400" dirty="0" smtClean="0">
                <a:latin typeface="+mn-lt"/>
              </a:rPr>
              <a:t>...+ -</a:t>
            </a:r>
            <a:r>
              <a:rPr lang="en-US" sz="2400" dirty="0" smtClean="0">
                <a:latin typeface="+mn-lt"/>
              </a:rPr>
              <a:t>&gt; </a:t>
            </a:r>
            <a:r>
              <a:rPr lang="cs-CZ" sz="2400" dirty="0" err="1" smtClean="0">
                <a:latin typeface="+mn-lt"/>
              </a:rPr>
              <a:t>Suturae</a:t>
            </a:r>
            <a:r>
              <a:rPr lang="cs-CZ" sz="2400" dirty="0" smtClean="0">
                <a:latin typeface="+mn-lt"/>
              </a:rPr>
              <a:t> </a:t>
            </a:r>
            <a:r>
              <a:rPr lang="cs-CZ" sz="2400" dirty="0" err="1" smtClean="0">
                <a:latin typeface="+mn-lt"/>
              </a:rPr>
              <a:t>cranii</a:t>
            </a:r>
            <a:r>
              <a:rPr lang="cs-CZ" sz="2400" dirty="0" smtClean="0">
                <a:latin typeface="+mn-lt"/>
              </a:rPr>
              <a:t>) -</a:t>
            </a:r>
            <a:r>
              <a:rPr lang="en-US" sz="2400" dirty="0" smtClean="0">
                <a:latin typeface="+mn-lt"/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  <a:latin typeface="+mn-lt"/>
              </a:rPr>
              <a:t>CraniDren</a:t>
            </a:r>
            <a:endParaRPr lang="cs-CZ" sz="2400" b="1" dirty="0" smtClean="0">
              <a:solidFill>
                <a:srgbClr val="FF0000"/>
              </a:solidFill>
              <a:latin typeface="+mn-lt"/>
            </a:endParaRPr>
          </a:p>
          <a:p>
            <a:pPr lvl="0">
              <a:spcBef>
                <a:spcPts val="0"/>
              </a:spcBef>
            </a:pPr>
            <a:r>
              <a:rPr lang="cs-CZ" sz="2400" b="1" dirty="0" smtClean="0">
                <a:latin typeface="+mn-lt"/>
              </a:rPr>
              <a:t>vazivovými plenami - </a:t>
            </a:r>
            <a:r>
              <a:rPr lang="cs-CZ" sz="2400" b="1" dirty="0" err="1" smtClean="0">
                <a:latin typeface="+mn-lt"/>
              </a:rPr>
              <a:t>Meninges</a:t>
            </a:r>
            <a:endParaRPr lang="cs-CZ" sz="2400" b="1" dirty="0" smtClean="0">
              <a:latin typeface="+mn-lt"/>
            </a:endParaRPr>
          </a:p>
          <a:p>
            <a:pPr marL="342900" lvl="2" indent="-342900">
              <a:spcBef>
                <a:spcPts val="0"/>
              </a:spcBef>
              <a:buNone/>
            </a:pPr>
            <a:r>
              <a:rPr lang="cs-CZ" dirty="0" smtClean="0">
                <a:latin typeface="+mn-lt"/>
              </a:rPr>
              <a:t>	</a:t>
            </a:r>
            <a:r>
              <a:rPr lang="cs-CZ" u="sng" dirty="0" smtClean="0">
                <a:latin typeface="+mn-lt"/>
              </a:rPr>
              <a:t>tvrdá plena</a:t>
            </a:r>
            <a:r>
              <a:rPr lang="en-US" dirty="0" smtClean="0">
                <a:latin typeface="+mn-lt"/>
              </a:rPr>
              <a:t> </a:t>
            </a:r>
            <a:r>
              <a:rPr lang="cs-CZ" dirty="0" smtClean="0">
                <a:latin typeface="+mn-lt"/>
              </a:rPr>
              <a:t>(</a:t>
            </a:r>
            <a:r>
              <a:rPr lang="cs-CZ" dirty="0" err="1" smtClean="0">
                <a:latin typeface="+mn-lt"/>
              </a:rPr>
              <a:t>Dura</a:t>
            </a:r>
            <a:r>
              <a:rPr lang="cs-CZ" dirty="0" smtClean="0">
                <a:latin typeface="+mn-lt"/>
              </a:rPr>
              <a:t> mater) - pevná vazivová blána, vedou v ní žíly</a:t>
            </a:r>
          </a:p>
          <a:p>
            <a:pPr marL="342900" lvl="2" indent="-342900">
              <a:spcBef>
                <a:spcPts val="0"/>
              </a:spcBef>
              <a:buNone/>
            </a:pPr>
            <a:r>
              <a:rPr lang="cs-CZ" dirty="0" smtClean="0">
                <a:latin typeface="+mn-lt"/>
              </a:rPr>
              <a:t>	</a:t>
            </a:r>
            <a:r>
              <a:rPr lang="cs-CZ" u="sng" dirty="0" smtClean="0">
                <a:latin typeface="+mn-lt"/>
              </a:rPr>
              <a:t>pavučnice</a:t>
            </a:r>
            <a:r>
              <a:rPr lang="cs-CZ" dirty="0" smtClean="0">
                <a:latin typeface="+mn-lt"/>
              </a:rPr>
              <a:t> (</a:t>
            </a:r>
            <a:r>
              <a:rPr lang="cs-CZ" dirty="0" err="1" smtClean="0">
                <a:latin typeface="+mn-lt"/>
              </a:rPr>
              <a:t>Arachnoidea</a:t>
            </a:r>
            <a:r>
              <a:rPr lang="cs-CZ" dirty="0" smtClean="0">
                <a:latin typeface="+mn-lt"/>
              </a:rPr>
              <a:t>)- </a:t>
            </a:r>
            <a:r>
              <a:rPr lang="cs-CZ" dirty="0" err="1" smtClean="0">
                <a:latin typeface="+mn-lt"/>
              </a:rPr>
              <a:t>bezcévnatá</a:t>
            </a:r>
            <a:r>
              <a:rPr lang="cs-CZ" dirty="0" smtClean="0">
                <a:latin typeface="+mn-lt"/>
              </a:rPr>
              <a:t>, síťová vlákna</a:t>
            </a:r>
          </a:p>
          <a:p>
            <a:pPr marL="342900" lvl="2" indent="-342900">
              <a:spcBef>
                <a:spcPts val="0"/>
              </a:spcBef>
              <a:buNone/>
            </a:pPr>
            <a:r>
              <a:rPr lang="cs-CZ" dirty="0" smtClean="0">
                <a:latin typeface="+mn-lt"/>
              </a:rPr>
              <a:t>	Mezi nimi prostor vyplněný </a:t>
            </a:r>
            <a:r>
              <a:rPr lang="cs-CZ" u="sng" dirty="0" smtClean="0">
                <a:latin typeface="+mn-lt"/>
              </a:rPr>
              <a:t>mozkomíšním mokem </a:t>
            </a:r>
            <a:r>
              <a:rPr lang="cs-CZ" dirty="0" smtClean="0">
                <a:latin typeface="+mn-lt"/>
              </a:rPr>
              <a:t>(nadnáší mozek a podílí se na imunitních pochodech)</a:t>
            </a:r>
          </a:p>
          <a:p>
            <a:pPr marL="342900" lvl="2" indent="-342900">
              <a:spcBef>
                <a:spcPts val="0"/>
              </a:spcBef>
              <a:buNone/>
            </a:pPr>
            <a:r>
              <a:rPr lang="cs-CZ" dirty="0" smtClean="0">
                <a:latin typeface="+mn-lt"/>
              </a:rPr>
              <a:t>	</a:t>
            </a:r>
            <a:r>
              <a:rPr lang="cs-CZ" u="sng" dirty="0" smtClean="0">
                <a:latin typeface="+mn-lt"/>
              </a:rPr>
              <a:t>měkká plena </a:t>
            </a:r>
            <a:r>
              <a:rPr lang="cs-CZ" dirty="0" smtClean="0">
                <a:latin typeface="+mn-lt"/>
              </a:rPr>
              <a:t>(Pia mater) - na mozku</a:t>
            </a:r>
          </a:p>
          <a:p>
            <a:pPr marL="342900" lvl="2" indent="-342900">
              <a:spcBef>
                <a:spcPts val="0"/>
              </a:spcBef>
              <a:buNone/>
            </a:pPr>
            <a:r>
              <a:rPr lang="cs-CZ" dirty="0" smtClean="0">
                <a:latin typeface="+mn-lt"/>
              </a:rPr>
              <a:t>	- </a:t>
            </a:r>
            <a:r>
              <a:rPr lang="cs-CZ" b="1" dirty="0" err="1" smtClean="0">
                <a:solidFill>
                  <a:srgbClr val="FF0000"/>
                </a:solidFill>
                <a:latin typeface="+mn-lt"/>
              </a:rPr>
              <a:t>Cranium</a:t>
            </a:r>
            <a:r>
              <a:rPr lang="cs-CZ" b="1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cs-CZ" b="1" dirty="0" err="1" smtClean="0">
                <a:solidFill>
                  <a:srgbClr val="FF0000"/>
                </a:solidFill>
                <a:latin typeface="+mn-lt"/>
              </a:rPr>
              <a:t>MindHelp</a:t>
            </a:r>
            <a:endParaRPr lang="cs-CZ" b="1" dirty="0" smtClean="0">
              <a:solidFill>
                <a:srgbClr val="FF0000"/>
              </a:solidFill>
              <a:latin typeface="+mn-lt"/>
            </a:endParaRPr>
          </a:p>
          <a:p>
            <a:pPr marL="342900" lvl="2" indent="-342900">
              <a:spcBef>
                <a:spcPts val="0"/>
              </a:spcBef>
            </a:pPr>
            <a:r>
              <a:rPr lang="cs-CZ" dirty="0" smtClean="0">
                <a:latin typeface="+mn-lt"/>
              </a:rPr>
              <a:t>Podobně mícha </a:t>
            </a:r>
            <a:r>
              <a:rPr lang="cs-CZ" b="1" dirty="0" err="1" smtClean="0">
                <a:solidFill>
                  <a:srgbClr val="FF0000"/>
                </a:solidFill>
                <a:latin typeface="+mn-lt"/>
              </a:rPr>
              <a:t>VerteDren</a:t>
            </a:r>
            <a:endParaRPr lang="cs-CZ" dirty="0" smtClean="0">
              <a:latin typeface="+mn-lt"/>
            </a:endParaRPr>
          </a:p>
          <a:p>
            <a:pPr marL="342900" lvl="2" indent="-342900">
              <a:spcBef>
                <a:spcPts val="0"/>
              </a:spcBef>
            </a:pPr>
            <a:r>
              <a:rPr lang="cs-CZ" b="1" dirty="0" smtClean="0">
                <a:latin typeface="+mn-lt"/>
              </a:rPr>
              <a:t>Oblíbená místa infekčních                                                                    ložisek</a:t>
            </a:r>
          </a:p>
          <a:p>
            <a:pPr marL="342900" lvl="2" indent="-342900">
              <a:spcBef>
                <a:spcPts val="0"/>
              </a:spcBef>
              <a:buNone/>
            </a:pPr>
            <a:endParaRPr lang="cs-CZ" dirty="0" smtClean="0">
              <a:solidFill>
                <a:srgbClr val="FF0000"/>
              </a:solidFill>
              <a:latin typeface="+mn-lt"/>
            </a:endParaRPr>
          </a:p>
          <a:p>
            <a:pPr>
              <a:spcBef>
                <a:spcPts val="0"/>
              </a:spcBef>
              <a:buNone/>
            </a:pPr>
            <a:r>
              <a:rPr lang="cs-CZ" sz="2400" dirty="0" smtClean="0">
                <a:latin typeface="+mn-lt"/>
              </a:rPr>
              <a:t> </a:t>
            </a:r>
          </a:p>
          <a:p>
            <a:pPr>
              <a:spcBef>
                <a:spcPts val="0"/>
              </a:spcBef>
            </a:pPr>
            <a:endParaRPr lang="cs-CZ" sz="2400" dirty="0" smtClean="0"/>
          </a:p>
        </p:txBody>
      </p:sp>
      <p:pic>
        <p:nvPicPr>
          <p:cNvPr id="4101" name="Obrázek 6" descr="cic-metho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8175" y="6215063"/>
            <a:ext cx="8858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3"/>
          <p:cNvSpPr>
            <a:spLocks noChangeArrowheads="1"/>
          </p:cNvSpPr>
          <p:nvPr/>
        </p:nvSpPr>
        <p:spPr bwMode="auto">
          <a:xfrm>
            <a:off x="0" y="6453336"/>
            <a:ext cx="15476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1000" dirty="0">
                <a:solidFill>
                  <a:srgbClr val="000099"/>
                </a:solidFill>
                <a:latin typeface="Calibri" pitchFamily="34" charset="0"/>
              </a:rPr>
              <a:t>© ECC s.r.o.</a:t>
            </a:r>
          </a:p>
          <a:p>
            <a:pPr algn="ctr"/>
            <a:r>
              <a:rPr lang="cs-CZ" sz="1000" dirty="0">
                <a:solidFill>
                  <a:srgbClr val="000099"/>
                </a:solidFill>
                <a:latin typeface="Calibri" pitchFamily="34" charset="0"/>
              </a:rPr>
              <a:t>Všechna práva vyhrazena</a:t>
            </a:r>
          </a:p>
        </p:txBody>
      </p:sp>
      <p:pic>
        <p:nvPicPr>
          <p:cNvPr id="48132" name="Picture 4" descr="Obaly mozku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268185"/>
            <a:ext cx="5004048" cy="2589815"/>
          </a:xfrm>
          <a:prstGeom prst="rect">
            <a:avLst/>
          </a:prstGeom>
          <a:noFill/>
        </p:spPr>
      </p:pic>
      <p:pic>
        <p:nvPicPr>
          <p:cNvPr id="8" name="Obrázek 7" descr="cic-meth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0432" y="6361605"/>
            <a:ext cx="683568" cy="49639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435280" cy="4525963"/>
          </a:xfrm>
        </p:spPr>
        <p:txBody>
          <a:bodyPr/>
          <a:lstStyle/>
          <a:p>
            <a:r>
              <a:rPr lang="cs-CZ" sz="2400" b="1" dirty="0" smtClean="0">
                <a:latin typeface="+mn-lt"/>
              </a:rPr>
              <a:t>Vzniká</a:t>
            </a:r>
            <a:r>
              <a:rPr lang="cs-CZ" sz="2400" dirty="0" smtClean="0">
                <a:latin typeface="+mn-lt"/>
              </a:rPr>
              <a:t> v těle neuronu</a:t>
            </a:r>
          </a:p>
          <a:p>
            <a:r>
              <a:rPr lang="cs-CZ" sz="2400" b="1" dirty="0" smtClean="0">
                <a:latin typeface="+mn-lt"/>
              </a:rPr>
              <a:t>Elektricky je veden </a:t>
            </a:r>
            <a:r>
              <a:rPr lang="cs-CZ" sz="2400" dirty="0" smtClean="0">
                <a:latin typeface="+mn-lt"/>
              </a:rPr>
              <a:t>po axonu -                                                               nutná minerální rovnováha (</a:t>
            </a: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ledviny</a:t>
            </a:r>
            <a:r>
              <a:rPr lang="cs-CZ" sz="2400" dirty="0" smtClean="0">
                <a:latin typeface="+mn-lt"/>
              </a:rPr>
              <a:t>),                                                   energie (</a:t>
            </a: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slezina, srdce</a:t>
            </a:r>
            <a:r>
              <a:rPr lang="cs-CZ" sz="2400" dirty="0" smtClean="0">
                <a:latin typeface="+mn-lt"/>
              </a:rPr>
              <a:t>)</a:t>
            </a:r>
          </a:p>
          <a:p>
            <a:r>
              <a:rPr lang="cs-CZ" sz="2400" dirty="0" err="1" smtClean="0">
                <a:latin typeface="+mn-lt"/>
              </a:rPr>
              <a:t>Schwanovy</a:t>
            </a:r>
            <a:r>
              <a:rPr lang="cs-CZ" sz="2400" dirty="0" smtClean="0">
                <a:latin typeface="+mn-lt"/>
              </a:rPr>
              <a:t> </a:t>
            </a:r>
            <a:r>
              <a:rPr lang="cs-CZ" sz="2400" dirty="0" err="1" smtClean="0">
                <a:latin typeface="+mn-lt"/>
              </a:rPr>
              <a:t>b</a:t>
            </a:r>
            <a:r>
              <a:rPr lang="cs-CZ" sz="2400" dirty="0" smtClean="0">
                <a:latin typeface="+mn-lt"/>
              </a:rPr>
              <a:t>., tvoří </a:t>
            </a:r>
            <a:r>
              <a:rPr lang="cs-CZ" sz="2400" dirty="0" err="1" smtClean="0">
                <a:latin typeface="+mn-lt"/>
              </a:rPr>
              <a:t>ranvierovy</a:t>
            </a:r>
            <a:r>
              <a:rPr lang="cs-CZ" sz="2400" dirty="0" smtClean="0">
                <a:latin typeface="+mn-lt"/>
              </a:rPr>
              <a:t> zářezy                                                - rychlejší vedení - antény???</a:t>
            </a:r>
          </a:p>
          <a:p>
            <a:r>
              <a:rPr lang="cs-CZ" sz="2400" b="1" dirty="0" smtClean="0">
                <a:latin typeface="+mn-lt"/>
              </a:rPr>
              <a:t>Přestup</a:t>
            </a:r>
            <a:r>
              <a:rPr lang="cs-CZ" sz="2400" dirty="0" smtClean="0">
                <a:latin typeface="+mn-lt"/>
              </a:rPr>
              <a:t> na další výběžek NB - </a:t>
            </a:r>
            <a:r>
              <a:rPr lang="cs-CZ" sz="2400" b="1" dirty="0" smtClean="0">
                <a:latin typeface="+mn-lt"/>
              </a:rPr>
              <a:t>synapsí</a:t>
            </a:r>
            <a:r>
              <a:rPr lang="cs-CZ" sz="2400" dirty="0" smtClean="0">
                <a:latin typeface="+mn-lt"/>
              </a:rPr>
              <a:t>                                      </a:t>
            </a:r>
            <a:r>
              <a:rPr lang="cs-CZ" sz="2400" dirty="0" err="1" smtClean="0">
                <a:latin typeface="+mn-lt"/>
              </a:rPr>
              <a:t>mediátory</a:t>
            </a:r>
            <a:r>
              <a:rPr lang="cs-CZ" sz="2400" dirty="0" smtClean="0">
                <a:latin typeface="+mn-lt"/>
              </a:rPr>
              <a:t> - </a:t>
            </a:r>
            <a:r>
              <a:rPr lang="cs-CZ" sz="2400" dirty="0" err="1" smtClean="0">
                <a:latin typeface="+mn-lt"/>
              </a:rPr>
              <a:t>neurotransmittery</a:t>
            </a:r>
            <a:r>
              <a:rPr lang="cs-CZ" sz="2400" dirty="0" smtClean="0">
                <a:latin typeface="+mn-lt"/>
              </a:rPr>
              <a:t>                                                     (chemické látky)</a:t>
            </a:r>
          </a:p>
          <a:p>
            <a:r>
              <a:rPr lang="cs-CZ" sz="2400" dirty="0" smtClean="0">
                <a:latin typeface="+mn-lt"/>
              </a:rPr>
              <a:t>Vzruchy - šíří se různými směry - vznik                     elektromagnetického vlnění - hologram</a:t>
            </a:r>
          </a:p>
          <a:p>
            <a:pPr>
              <a:buNone/>
            </a:pPr>
            <a:r>
              <a:rPr lang="cs-CZ" sz="2400" dirty="0" smtClean="0">
                <a:latin typeface="+mn-lt"/>
              </a:rPr>
              <a:t> 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457200" y="309600"/>
            <a:ext cx="8229600" cy="864000"/>
          </a:xfrm>
          <a:prstGeom prst="rect">
            <a:avLst/>
          </a:prstGeom>
          <a:solidFill>
            <a:srgbClr val="F1C60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Vzruch</a:t>
            </a:r>
          </a:p>
        </p:txBody>
      </p:sp>
      <p:sp>
        <p:nvSpPr>
          <p:cNvPr id="10" name="Obdélník 3"/>
          <p:cNvSpPr>
            <a:spLocks noChangeArrowheads="1"/>
          </p:cNvSpPr>
          <p:nvPr/>
        </p:nvSpPr>
        <p:spPr bwMode="auto">
          <a:xfrm>
            <a:off x="0" y="6453336"/>
            <a:ext cx="15476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1000" dirty="0">
                <a:solidFill>
                  <a:srgbClr val="000099"/>
                </a:solidFill>
                <a:latin typeface="Calibri" pitchFamily="34" charset="0"/>
              </a:rPr>
              <a:t>© ECC s.r.o.</a:t>
            </a:r>
          </a:p>
          <a:p>
            <a:pPr algn="ctr"/>
            <a:r>
              <a:rPr lang="cs-CZ" sz="1000" dirty="0">
                <a:solidFill>
                  <a:srgbClr val="000099"/>
                </a:solidFill>
                <a:latin typeface="Calibri" pitchFamily="34" charset="0"/>
              </a:rPr>
              <a:t>Všechna práva vyhrazena</a:t>
            </a:r>
          </a:p>
        </p:txBody>
      </p:sp>
      <p:pic>
        <p:nvPicPr>
          <p:cNvPr id="32770" name="Picture 2" descr="http://www.medanimations.com/illustrations/illus_images/neuronSynapse.jpg"/>
          <p:cNvPicPr>
            <a:picLocks noChangeAspect="1" noChangeArrowheads="1"/>
          </p:cNvPicPr>
          <p:nvPr/>
        </p:nvPicPr>
        <p:blipFill>
          <a:blip r:embed="rId2" cstate="print"/>
          <a:srcRect r="6299"/>
          <a:stretch>
            <a:fillRect/>
          </a:stretch>
        </p:blipFill>
        <p:spPr bwMode="auto">
          <a:xfrm>
            <a:off x="5759624" y="3501008"/>
            <a:ext cx="3384376" cy="2708920"/>
          </a:xfrm>
          <a:prstGeom prst="rect">
            <a:avLst/>
          </a:prstGeom>
          <a:noFill/>
        </p:spPr>
      </p:pic>
      <p:pic>
        <p:nvPicPr>
          <p:cNvPr id="32772" name="Picture 4" descr="http://www.oculist.net/downaton502/prof/ebook/duanes/graphics/figures/v8/0210/004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412777"/>
            <a:ext cx="3363888" cy="1946694"/>
          </a:xfrm>
          <a:prstGeom prst="rect">
            <a:avLst/>
          </a:prstGeom>
          <a:noFill/>
        </p:spPr>
      </p:pic>
      <p:pic>
        <p:nvPicPr>
          <p:cNvPr id="8" name="Obrázek 7" descr="cic-metho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60432" y="6361605"/>
            <a:ext cx="683568" cy="49639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 descr="Nerv perif aut bar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6012160" y="1412776"/>
            <a:ext cx="3131840" cy="404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457200" y="309600"/>
            <a:ext cx="8229600" cy="864000"/>
          </a:xfrm>
          <a:prstGeom prst="rect">
            <a:avLst/>
          </a:prstGeom>
          <a:solidFill>
            <a:srgbClr val="F1C60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Nervový systém</a:t>
            </a:r>
          </a:p>
        </p:txBody>
      </p:sp>
      <p:sp>
        <p:nvSpPr>
          <p:cNvPr id="10" name="Obdélník 3"/>
          <p:cNvSpPr>
            <a:spLocks noChangeArrowheads="1"/>
          </p:cNvSpPr>
          <p:nvPr/>
        </p:nvSpPr>
        <p:spPr bwMode="auto">
          <a:xfrm>
            <a:off x="0" y="6453336"/>
            <a:ext cx="15476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1000" dirty="0">
                <a:solidFill>
                  <a:srgbClr val="000099"/>
                </a:solidFill>
                <a:latin typeface="Calibri" pitchFamily="34" charset="0"/>
              </a:rPr>
              <a:t>© ECC s.r.o.</a:t>
            </a:r>
          </a:p>
          <a:p>
            <a:pPr algn="ctr"/>
            <a:r>
              <a:rPr lang="cs-CZ" sz="1000" dirty="0">
                <a:solidFill>
                  <a:srgbClr val="000099"/>
                </a:solidFill>
                <a:latin typeface="Calibri" pitchFamily="34" charset="0"/>
              </a:rPr>
              <a:t>Všechna práva vyhrazena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95536" y="1340768"/>
            <a:ext cx="5688632" cy="1200329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/>
            <a:r>
              <a:rPr lang="cs-CZ" sz="2400" b="1" dirty="0">
                <a:latin typeface="Calibri" pitchFamily="34" charset="0"/>
              </a:rPr>
              <a:t>Centrální nervový systém </a:t>
            </a:r>
            <a:r>
              <a:rPr lang="cs-CZ" sz="2400" b="1" dirty="0" smtClean="0">
                <a:latin typeface="Calibri" pitchFamily="34" charset="0"/>
              </a:rPr>
              <a:t>- </a:t>
            </a:r>
            <a:r>
              <a:rPr lang="cs-CZ" sz="2400" dirty="0">
                <a:latin typeface="Calibri" pitchFamily="34" charset="0"/>
              </a:rPr>
              <a:t>zpracování informací, řízení všech systémů</a:t>
            </a:r>
            <a:r>
              <a:rPr lang="cs-CZ" sz="2400" b="1" dirty="0">
                <a:latin typeface="Calibri" pitchFamily="34" charset="0"/>
              </a:rPr>
              <a:t> </a:t>
            </a:r>
            <a:r>
              <a:rPr lang="cs-CZ" sz="2400" b="1" dirty="0" smtClean="0">
                <a:latin typeface="Calibri" pitchFamily="34" charset="0"/>
              </a:rPr>
              <a:t>- mozek </a:t>
            </a:r>
            <a:r>
              <a:rPr lang="cs-CZ" sz="2400" b="1" dirty="0">
                <a:latin typeface="Calibri" pitchFamily="34" charset="0"/>
              </a:rPr>
              <a:t>a </a:t>
            </a:r>
            <a:r>
              <a:rPr lang="cs-CZ" sz="2400" b="1" dirty="0" smtClean="0">
                <a:latin typeface="Calibri" pitchFamily="34" charset="0"/>
              </a:rPr>
              <a:t>mícha</a:t>
            </a:r>
            <a:endParaRPr lang="cs-CZ" sz="2400" b="1" dirty="0">
              <a:latin typeface="Calibri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95536" y="2564904"/>
            <a:ext cx="5688632" cy="156966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cs-CZ" sz="2400" b="1" dirty="0">
                <a:latin typeface="Calibri" pitchFamily="34" charset="0"/>
              </a:rPr>
              <a:t>Periferní NS - </a:t>
            </a:r>
            <a:r>
              <a:rPr lang="cs-CZ" sz="2400" dirty="0">
                <a:latin typeface="Calibri" pitchFamily="34" charset="0"/>
              </a:rPr>
              <a:t>motorický a </a:t>
            </a:r>
            <a:r>
              <a:rPr lang="cs-CZ" sz="2400" dirty="0" smtClean="0">
                <a:latin typeface="Calibri" pitchFamily="34" charset="0"/>
              </a:rPr>
              <a:t>senzorický - </a:t>
            </a:r>
            <a:endParaRPr lang="cs-CZ" sz="2400" dirty="0">
              <a:latin typeface="Calibri" pitchFamily="34" charset="0"/>
            </a:endParaRPr>
          </a:p>
          <a:p>
            <a:pPr eaLnBrk="0" hangingPunct="0"/>
            <a:r>
              <a:rPr lang="cs-CZ" sz="2400" b="1" dirty="0" smtClean="0">
                <a:latin typeface="Calibri" pitchFamily="34" charset="0"/>
              </a:rPr>
              <a:t>neurony hlavové</a:t>
            </a:r>
            <a:r>
              <a:rPr lang="cs-CZ" sz="2400" dirty="0" smtClean="0">
                <a:latin typeface="Calibri" pitchFamily="34" charset="0"/>
              </a:rPr>
              <a:t> (v </a:t>
            </a:r>
            <a:r>
              <a:rPr lang="cs-CZ" sz="2400" dirty="0">
                <a:latin typeface="Calibri" pitchFamily="34" charset="0"/>
              </a:rPr>
              <a:t>mozku) </a:t>
            </a:r>
            <a:r>
              <a:rPr lang="cs-CZ" sz="2400" dirty="0" smtClean="0">
                <a:latin typeface="Calibri" pitchFamily="34" charset="0"/>
              </a:rPr>
              <a:t>a </a:t>
            </a:r>
            <a:r>
              <a:rPr lang="cs-CZ" sz="2400" b="1" dirty="0" smtClean="0">
                <a:latin typeface="Calibri" pitchFamily="34" charset="0"/>
              </a:rPr>
              <a:t>míšní</a:t>
            </a:r>
            <a:r>
              <a:rPr lang="cs-CZ" sz="2400" dirty="0" smtClean="0">
                <a:latin typeface="Calibri" pitchFamily="34" charset="0"/>
              </a:rPr>
              <a:t> (v </a:t>
            </a:r>
            <a:r>
              <a:rPr lang="cs-CZ" sz="2400" dirty="0">
                <a:latin typeface="Calibri" pitchFamily="34" charset="0"/>
              </a:rPr>
              <a:t>míše</a:t>
            </a:r>
            <a:r>
              <a:rPr lang="cs-CZ" sz="2400" dirty="0" smtClean="0">
                <a:latin typeface="Calibri" pitchFamily="34" charset="0"/>
              </a:rPr>
              <a:t>) s nervovými vlákny (plexy) - pohyb - vědomé ovládání a reakce</a:t>
            </a:r>
            <a:endParaRPr lang="cs-CZ" sz="2400" dirty="0">
              <a:latin typeface="Calibri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95536" y="4149080"/>
            <a:ext cx="5688632" cy="230832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cs-CZ" sz="2400" b="1" dirty="0">
                <a:latin typeface="Calibri" pitchFamily="34" charset="0"/>
              </a:rPr>
              <a:t>Autonomní NS </a:t>
            </a:r>
            <a:r>
              <a:rPr lang="cs-CZ" sz="2400" dirty="0" smtClean="0">
                <a:latin typeface="Calibri" pitchFamily="34" charset="0"/>
              </a:rPr>
              <a:t>- senzorický, vegetativní </a:t>
            </a:r>
            <a:r>
              <a:rPr lang="cs-CZ" sz="2400" dirty="0" err="1" smtClean="0">
                <a:latin typeface="Calibri" pitchFamily="34" charset="0"/>
              </a:rPr>
              <a:t>fce</a:t>
            </a:r>
            <a:r>
              <a:rPr lang="cs-CZ" sz="2400" dirty="0" smtClean="0">
                <a:latin typeface="Calibri" pitchFamily="34" charset="0"/>
              </a:rPr>
              <a:t> -  neurony </a:t>
            </a:r>
            <a:r>
              <a:rPr lang="cs-CZ" sz="2400" dirty="0">
                <a:latin typeface="Calibri" pitchFamily="34" charset="0"/>
              </a:rPr>
              <a:t>v </a:t>
            </a:r>
            <a:r>
              <a:rPr lang="cs-CZ" sz="2400" dirty="0" smtClean="0">
                <a:latin typeface="Calibri" pitchFamily="34" charset="0"/>
              </a:rPr>
              <a:t>míše (</a:t>
            </a:r>
            <a:r>
              <a:rPr lang="cs-CZ" sz="2400" dirty="0" err="1" smtClean="0">
                <a:latin typeface="Calibri" pitchFamily="34" charset="0"/>
              </a:rPr>
              <a:t>pregangliové</a:t>
            </a:r>
            <a:r>
              <a:rPr lang="cs-CZ" sz="2400" dirty="0" smtClean="0">
                <a:latin typeface="Calibri" pitchFamily="34" charset="0"/>
              </a:rPr>
              <a:t>), </a:t>
            </a:r>
            <a:r>
              <a:rPr lang="cs-CZ" sz="2400" dirty="0">
                <a:latin typeface="Calibri" pitchFamily="34" charset="0"/>
              </a:rPr>
              <a:t>v </a:t>
            </a:r>
            <a:r>
              <a:rPr lang="cs-CZ" sz="2400" dirty="0" err="1">
                <a:latin typeface="Calibri" pitchFamily="34" charset="0"/>
              </a:rPr>
              <a:t>truncus</a:t>
            </a:r>
            <a:r>
              <a:rPr lang="cs-CZ" sz="2400" dirty="0">
                <a:latin typeface="Calibri" pitchFamily="34" charset="0"/>
              </a:rPr>
              <a:t> </a:t>
            </a:r>
            <a:r>
              <a:rPr lang="cs-CZ" sz="2400" dirty="0" err="1">
                <a:latin typeface="Calibri" pitchFamily="34" charset="0"/>
              </a:rPr>
              <a:t>sympaticus</a:t>
            </a:r>
            <a:r>
              <a:rPr lang="cs-CZ" sz="2400" dirty="0">
                <a:latin typeface="Calibri" pitchFamily="34" charset="0"/>
              </a:rPr>
              <a:t> (řebřík okolo páteře) a </a:t>
            </a:r>
            <a:r>
              <a:rPr lang="cs-CZ" sz="2400" dirty="0" smtClean="0">
                <a:latin typeface="Calibri" pitchFamily="34" charset="0"/>
              </a:rPr>
              <a:t>v </a:t>
            </a:r>
            <a:r>
              <a:rPr lang="cs-CZ" sz="2400" dirty="0">
                <a:latin typeface="Calibri" pitchFamily="34" charset="0"/>
              </a:rPr>
              <a:t>blízkosti </a:t>
            </a:r>
            <a:r>
              <a:rPr lang="cs-CZ" sz="2400" dirty="0" smtClean="0">
                <a:latin typeface="Calibri" pitchFamily="34" charset="0"/>
              </a:rPr>
              <a:t>vnitřních orgánů (</a:t>
            </a:r>
            <a:r>
              <a:rPr lang="cs-CZ" sz="2400" dirty="0" err="1" smtClean="0">
                <a:latin typeface="Calibri" pitchFamily="34" charset="0"/>
              </a:rPr>
              <a:t>postgangliové</a:t>
            </a:r>
            <a:r>
              <a:rPr lang="cs-CZ" sz="2400" dirty="0" smtClean="0">
                <a:latin typeface="Calibri" pitchFamily="34" charset="0"/>
              </a:rPr>
              <a:t>) - řízení vnitřních orgánů (sympatikus, </a:t>
            </a:r>
            <a:r>
              <a:rPr lang="cs-CZ" sz="2400" dirty="0" err="1" smtClean="0">
                <a:latin typeface="Calibri" pitchFamily="34" charset="0"/>
              </a:rPr>
              <a:t>parasympat</a:t>
            </a:r>
            <a:r>
              <a:rPr lang="cs-CZ" sz="2400" dirty="0" smtClean="0">
                <a:latin typeface="Calibri" pitchFamily="34" charset="0"/>
              </a:rPr>
              <a:t>.), kontrola vnitřního prostředí - podvědomí</a:t>
            </a:r>
            <a:endParaRPr lang="cs-CZ" sz="2400" dirty="0">
              <a:latin typeface="Calibri" pitchFamily="34" charset="0"/>
            </a:endParaRPr>
          </a:p>
        </p:txBody>
      </p:sp>
      <p:sp>
        <p:nvSpPr>
          <p:cNvPr id="13" name="TextovéPole 9"/>
          <p:cNvSpPr txBox="1">
            <a:spLocks noChangeArrowheads="1"/>
          </p:cNvSpPr>
          <p:nvPr/>
        </p:nvSpPr>
        <p:spPr bwMode="auto">
          <a:xfrm>
            <a:off x="1547664" y="2204864"/>
            <a:ext cx="46407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  <a:latin typeface="Calibri" pitchFamily="34" charset="0"/>
              </a:rPr>
              <a:t>MindHelp</a:t>
            </a:r>
            <a:r>
              <a:rPr lang="cs-CZ" b="1" dirty="0" smtClean="0">
                <a:solidFill>
                  <a:srgbClr val="FF0000"/>
                </a:solidFill>
                <a:latin typeface="Calibri" pitchFamily="34" charset="0"/>
              </a:rPr>
              <a:t>, </a:t>
            </a:r>
            <a:r>
              <a:rPr lang="cs-CZ" b="1" dirty="0" err="1" smtClean="0">
                <a:solidFill>
                  <a:srgbClr val="FF0000"/>
                </a:solidFill>
                <a:latin typeface="Calibri" pitchFamily="34" charset="0"/>
              </a:rPr>
              <a:t>Cranium</a:t>
            </a:r>
            <a:r>
              <a:rPr lang="cs-CZ" b="1" dirty="0">
                <a:solidFill>
                  <a:srgbClr val="FF0000"/>
                </a:solidFill>
                <a:latin typeface="Calibri" pitchFamily="34" charset="0"/>
              </a:rPr>
              <a:t>, </a:t>
            </a:r>
            <a:r>
              <a:rPr lang="cs-CZ" b="1" dirty="0" err="1">
                <a:solidFill>
                  <a:srgbClr val="FF0000"/>
                </a:solidFill>
                <a:latin typeface="Calibri" pitchFamily="34" charset="0"/>
              </a:rPr>
              <a:t>EmoDren</a:t>
            </a:r>
            <a:r>
              <a:rPr lang="cs-CZ" b="1" dirty="0">
                <a:solidFill>
                  <a:srgbClr val="FF0000"/>
                </a:solidFill>
                <a:latin typeface="Calibri" pitchFamily="34" charset="0"/>
              </a:rPr>
              <a:t>, </a:t>
            </a:r>
            <a:r>
              <a:rPr lang="cs-CZ" b="1" dirty="0" err="1" smtClean="0">
                <a:solidFill>
                  <a:srgbClr val="FF0000"/>
                </a:solidFill>
                <a:latin typeface="Calibri" pitchFamily="34" charset="0"/>
              </a:rPr>
              <a:t>Hypotal</a:t>
            </a:r>
            <a:r>
              <a:rPr lang="cs-CZ" b="1" dirty="0" smtClean="0">
                <a:solidFill>
                  <a:srgbClr val="FF0000"/>
                </a:solidFill>
                <a:latin typeface="Calibri" pitchFamily="34" charset="0"/>
              </a:rPr>
              <a:t>, </a:t>
            </a:r>
            <a:r>
              <a:rPr lang="cs-CZ" b="1" dirty="0" err="1" smtClean="0">
                <a:solidFill>
                  <a:srgbClr val="FF0000"/>
                </a:solidFill>
                <a:latin typeface="Calibri" pitchFamily="34" charset="0"/>
              </a:rPr>
              <a:t>Cortex</a:t>
            </a:r>
            <a:endParaRPr lang="cs-CZ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" name="TextovéPole 11"/>
          <p:cNvSpPr txBox="1">
            <a:spLocks noChangeArrowheads="1"/>
          </p:cNvSpPr>
          <p:nvPr/>
        </p:nvSpPr>
        <p:spPr bwMode="auto">
          <a:xfrm>
            <a:off x="4644008" y="3717032"/>
            <a:ext cx="12420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  <a:latin typeface="Calibri" pitchFamily="34" charset="0"/>
              </a:rPr>
              <a:t>NeuroDren</a:t>
            </a:r>
            <a:endParaRPr lang="cs-CZ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" name="TextovéPole 10"/>
          <p:cNvSpPr txBox="1">
            <a:spLocks noChangeArrowheads="1"/>
          </p:cNvSpPr>
          <p:nvPr/>
        </p:nvSpPr>
        <p:spPr bwMode="auto">
          <a:xfrm>
            <a:off x="3131840" y="6381328"/>
            <a:ext cx="2913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  <a:latin typeface="Calibri" pitchFamily="34" charset="0"/>
              </a:rPr>
              <a:t>Vegeton</a:t>
            </a:r>
            <a:r>
              <a:rPr lang="cs-CZ" b="1" dirty="0">
                <a:solidFill>
                  <a:srgbClr val="FF0000"/>
                </a:solidFill>
                <a:latin typeface="Calibri" pitchFamily="34" charset="0"/>
              </a:rPr>
              <a:t>, </a:t>
            </a:r>
            <a:r>
              <a:rPr lang="cs-CZ" b="1" dirty="0" err="1">
                <a:solidFill>
                  <a:srgbClr val="FF0000"/>
                </a:solidFill>
                <a:latin typeface="Calibri" pitchFamily="34" charset="0"/>
              </a:rPr>
              <a:t>Enternal</a:t>
            </a:r>
            <a:r>
              <a:rPr lang="cs-CZ" b="1" dirty="0">
                <a:solidFill>
                  <a:srgbClr val="FF0000"/>
                </a:solidFill>
                <a:latin typeface="Calibri" pitchFamily="34" charset="0"/>
              </a:rPr>
              <a:t>, </a:t>
            </a:r>
            <a:r>
              <a:rPr lang="cs-CZ" b="1" dirty="0" err="1">
                <a:solidFill>
                  <a:srgbClr val="FF0000"/>
                </a:solidFill>
                <a:latin typeface="Calibri" pitchFamily="34" charset="0"/>
              </a:rPr>
              <a:t>Supraren</a:t>
            </a:r>
            <a:r>
              <a:rPr lang="cs-CZ" b="1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16" name="Obrázek 15" descr="cic-meth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60432" y="6361605"/>
            <a:ext cx="683568" cy="49639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8010</TotalTime>
  <Words>1882</Words>
  <Application>Microsoft Office PowerPoint</Application>
  <PresentationFormat>Předvádění na obrazovce (4:3)</PresentationFormat>
  <Paragraphs>375</Paragraphs>
  <Slides>33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Motiv sady Office</vt:lpstr>
      <vt:lpstr>Infekce nervového systému </vt:lpstr>
      <vt:lpstr>Nervový systém</vt:lpstr>
      <vt:lpstr>Nervový systém</vt:lpstr>
      <vt:lpstr>Vztahy s ostatními</vt:lpstr>
      <vt:lpstr>Co ho tvoří</vt:lpstr>
      <vt:lpstr>Co ho tvoří</vt:lpstr>
      <vt:lpstr>Mozek je chráněn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Plíce a problémy dýchacího ústrojí.</dc:title>
  <dc:creator>comp</dc:creator>
  <cp:lastModifiedBy>lenovo</cp:lastModifiedBy>
  <cp:revision>96</cp:revision>
  <dcterms:created xsi:type="dcterms:W3CDTF">2011-10-09T15:02:02Z</dcterms:created>
  <dcterms:modified xsi:type="dcterms:W3CDTF">2013-04-27T12:28:16Z</dcterms:modified>
</cp:coreProperties>
</file>